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4"/>
  </p:notesMasterIdLst>
  <p:handoutMasterIdLst>
    <p:handoutMasterId r:id="rId65"/>
  </p:handoutMasterIdLst>
  <p:sldIdLst>
    <p:sldId id="401" r:id="rId2"/>
    <p:sldId id="396" r:id="rId3"/>
    <p:sldId id="402" r:id="rId4"/>
    <p:sldId id="403" r:id="rId5"/>
    <p:sldId id="404" r:id="rId6"/>
    <p:sldId id="405" r:id="rId7"/>
    <p:sldId id="407" r:id="rId8"/>
    <p:sldId id="408" r:id="rId9"/>
    <p:sldId id="409" r:id="rId10"/>
    <p:sldId id="411" r:id="rId11"/>
    <p:sldId id="422" r:id="rId12"/>
    <p:sldId id="423" r:id="rId13"/>
    <p:sldId id="421" r:id="rId14"/>
    <p:sldId id="412" r:id="rId15"/>
    <p:sldId id="416" r:id="rId16"/>
    <p:sldId id="414" r:id="rId17"/>
    <p:sldId id="417" r:id="rId18"/>
    <p:sldId id="418" r:id="rId19"/>
    <p:sldId id="419" r:id="rId20"/>
    <p:sldId id="424" r:id="rId21"/>
    <p:sldId id="425" r:id="rId22"/>
    <p:sldId id="430" r:id="rId23"/>
    <p:sldId id="427" r:id="rId24"/>
    <p:sldId id="428" r:id="rId25"/>
    <p:sldId id="431" r:id="rId26"/>
    <p:sldId id="435" r:id="rId27"/>
    <p:sldId id="436" r:id="rId28"/>
    <p:sldId id="432" r:id="rId29"/>
    <p:sldId id="437" r:id="rId30"/>
    <p:sldId id="438" r:id="rId31"/>
    <p:sldId id="433" r:id="rId32"/>
    <p:sldId id="441" r:id="rId33"/>
    <p:sldId id="442" r:id="rId34"/>
    <p:sldId id="443" r:id="rId35"/>
    <p:sldId id="444" r:id="rId36"/>
    <p:sldId id="445" r:id="rId37"/>
    <p:sldId id="466" r:id="rId38"/>
    <p:sldId id="446" r:id="rId39"/>
    <p:sldId id="447" r:id="rId40"/>
    <p:sldId id="448" r:id="rId41"/>
    <p:sldId id="453" r:id="rId42"/>
    <p:sldId id="454" r:id="rId43"/>
    <p:sldId id="455" r:id="rId44"/>
    <p:sldId id="456" r:id="rId45"/>
    <p:sldId id="458" r:id="rId46"/>
    <p:sldId id="461" r:id="rId47"/>
    <p:sldId id="460" r:id="rId48"/>
    <p:sldId id="462" r:id="rId49"/>
    <p:sldId id="463" r:id="rId50"/>
    <p:sldId id="464" r:id="rId51"/>
    <p:sldId id="465" r:id="rId52"/>
    <p:sldId id="467" r:id="rId53"/>
    <p:sldId id="468" r:id="rId54"/>
    <p:sldId id="469" r:id="rId55"/>
    <p:sldId id="470" r:id="rId56"/>
    <p:sldId id="471" r:id="rId57"/>
    <p:sldId id="472" r:id="rId58"/>
    <p:sldId id="473" r:id="rId59"/>
    <p:sldId id="474" r:id="rId60"/>
    <p:sldId id="475" r:id="rId61"/>
    <p:sldId id="476" r:id="rId62"/>
    <p:sldId id="477" r:id="rId6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00"/>
    <p:restoredTop sz="92227"/>
  </p:normalViewPr>
  <p:slideViewPr>
    <p:cSldViewPr>
      <p:cViewPr varScale="1">
        <p:scale>
          <a:sx n="105" d="100"/>
          <a:sy n="105" d="100"/>
        </p:scale>
        <p:origin x="173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E9108B4-A4F5-46B2-B0B9-6D8E1D95975C}" type="datetimeFigureOut">
              <a:rPr lang="en-US" smtClean="0"/>
              <a:t>9/28/2022</a:t>
            </a:fld>
            <a:endParaRPr lang="en-US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3C0B5BE-732E-4133-8887-88B9E2C65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8579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4E237D7-6E99-4FBD-98AE-8E800B6E5F47}" type="datetimeFigureOut">
              <a:rPr lang="en-US" smtClean="0"/>
              <a:t>9/28/2022</a:t>
            </a:fld>
            <a:endParaRPr lang="en-US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9570AF5-3B03-4C2C-AAB3-07CB3E32C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432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  <a:endParaRPr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B73E7-3CDC-A842-B501-6608E8E7DF76}" type="datetime1">
              <a:rPr lang="tr-TR" smtClean="0"/>
              <a:t>28.09.2022</a:t>
            </a:fld>
            <a:endParaRPr 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Dikdörtgen 6"/>
          <p:cNvSpPr/>
          <p:nvPr userDrawn="1"/>
        </p:nvSpPr>
        <p:spPr>
          <a:xfrm>
            <a:off x="609600" y="6230572"/>
            <a:ext cx="8534400" cy="79050"/>
          </a:xfrm>
          <a:prstGeom prst="rect">
            <a:avLst/>
          </a:prstGeom>
          <a:gradFill>
            <a:gsLst>
              <a:gs pos="80000">
                <a:schemeClr val="accent1">
                  <a:tint val="66000"/>
                  <a:satMod val="160000"/>
                </a:schemeClr>
              </a:gs>
              <a:gs pos="29000">
                <a:schemeClr val="accent1">
                  <a:tint val="44500"/>
                  <a:satMod val="160000"/>
                </a:schemeClr>
              </a:gs>
              <a:gs pos="0">
                <a:schemeClr val="accent1">
                  <a:tint val="23500"/>
                  <a:satMod val="1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427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92162"/>
          </a:xfrm>
        </p:spPr>
        <p:txBody>
          <a:bodyPr/>
          <a:lstStyle>
            <a:lvl1pPr algn="l">
              <a:defRPr/>
            </a:lvl1pPr>
          </a:lstStyle>
          <a:p>
            <a:r>
              <a:rPr lang="tr-TR" dirty="0"/>
              <a:t>Asıl başlık stili için tıklatın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r-TR" dirty="0"/>
              <a:t>Asıl metin stillerini düzenlemek için tıklatın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  <a:endParaRPr lang="en-US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6AB3D-13CA-614A-B49F-41DD1746C012}" type="datetime1">
              <a:rPr lang="tr-TR" smtClean="0"/>
              <a:t>28.09.2022</a:t>
            </a:fld>
            <a:endParaRPr 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>
          <a:xfrm>
            <a:off x="2819400" y="6356350"/>
            <a:ext cx="3505200" cy="365125"/>
          </a:xfrm>
        </p:spPr>
        <p:txBody>
          <a:bodyPr/>
          <a:lstStyle/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Dikdörtgen 6"/>
          <p:cNvSpPr/>
          <p:nvPr userDrawn="1"/>
        </p:nvSpPr>
        <p:spPr>
          <a:xfrm>
            <a:off x="0" y="1066800"/>
            <a:ext cx="9144000" cy="76200"/>
          </a:xfrm>
          <a:prstGeom prst="rect">
            <a:avLst/>
          </a:prstGeom>
          <a:gradFill>
            <a:gsLst>
              <a:gs pos="80000">
                <a:schemeClr val="accent1">
                  <a:tint val="66000"/>
                  <a:satMod val="160000"/>
                </a:schemeClr>
              </a:gs>
              <a:gs pos="29000">
                <a:schemeClr val="accent1">
                  <a:tint val="44500"/>
                  <a:satMod val="160000"/>
                </a:schemeClr>
              </a:gs>
              <a:gs pos="0">
                <a:schemeClr val="accent1">
                  <a:tint val="23500"/>
                  <a:satMod val="1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ikdörtgen 10"/>
          <p:cNvSpPr/>
          <p:nvPr userDrawn="1"/>
        </p:nvSpPr>
        <p:spPr>
          <a:xfrm>
            <a:off x="609600" y="6230572"/>
            <a:ext cx="8534400" cy="79050"/>
          </a:xfrm>
          <a:prstGeom prst="rect">
            <a:avLst/>
          </a:prstGeom>
          <a:gradFill>
            <a:gsLst>
              <a:gs pos="80000">
                <a:schemeClr val="accent1">
                  <a:tint val="66000"/>
                  <a:satMod val="160000"/>
                </a:schemeClr>
              </a:gs>
              <a:gs pos="29000">
                <a:schemeClr val="accent1">
                  <a:tint val="44500"/>
                  <a:satMod val="160000"/>
                </a:schemeClr>
              </a:gs>
              <a:gs pos="0">
                <a:schemeClr val="accent1">
                  <a:tint val="23500"/>
                  <a:satMod val="1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9677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7FE4E-AD12-4A4F-A0D9-88556051E891}" type="datetime1">
              <a:rPr lang="tr-TR" smtClean="0"/>
              <a:t>28.09.2022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757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/>
              <a:t>Asıl metin stillerini düzenlemek için tıklatın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  <a:endParaRPr lang="en-US" dirty="0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/>
              <a:t>Asıl metin stillerini düzenlemek için tıklatın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  <a:endParaRPr lang="en-US" dirty="0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F6EAB-593B-3843-ABDF-D0685E1FF241}" type="datetime1">
              <a:rPr lang="tr-TR" smtClean="0"/>
              <a:t>28.09.2022</a:t>
            </a:fld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Başlık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92162"/>
          </a:xfrm>
        </p:spPr>
        <p:txBody>
          <a:bodyPr/>
          <a:lstStyle/>
          <a:p>
            <a:r>
              <a:rPr lang="tr-TR" dirty="0"/>
              <a:t>Asıl başlık stili için tıklatın</a:t>
            </a:r>
            <a:endParaRPr lang="en-US" dirty="0"/>
          </a:p>
        </p:txBody>
      </p:sp>
      <p:sp>
        <p:nvSpPr>
          <p:cNvPr id="10" name="Dikdörtgen 9"/>
          <p:cNvSpPr/>
          <p:nvPr userDrawn="1"/>
        </p:nvSpPr>
        <p:spPr>
          <a:xfrm>
            <a:off x="0" y="1066800"/>
            <a:ext cx="9144000" cy="76200"/>
          </a:xfrm>
          <a:prstGeom prst="rect">
            <a:avLst/>
          </a:prstGeom>
          <a:gradFill>
            <a:gsLst>
              <a:gs pos="80000">
                <a:schemeClr val="accent1">
                  <a:tint val="66000"/>
                  <a:satMod val="160000"/>
                </a:schemeClr>
              </a:gs>
              <a:gs pos="29000">
                <a:schemeClr val="accent1">
                  <a:tint val="44500"/>
                  <a:satMod val="160000"/>
                </a:schemeClr>
              </a:gs>
              <a:gs pos="0">
                <a:schemeClr val="accent1">
                  <a:tint val="23500"/>
                  <a:satMod val="1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ikdörtgen 10"/>
          <p:cNvSpPr/>
          <p:nvPr userDrawn="1"/>
        </p:nvSpPr>
        <p:spPr>
          <a:xfrm>
            <a:off x="0" y="6230572"/>
            <a:ext cx="9144000" cy="94028"/>
          </a:xfrm>
          <a:prstGeom prst="rect">
            <a:avLst/>
          </a:prstGeom>
          <a:gradFill>
            <a:gsLst>
              <a:gs pos="80000">
                <a:schemeClr val="accent1">
                  <a:tint val="66000"/>
                  <a:satMod val="160000"/>
                </a:schemeClr>
              </a:gs>
              <a:gs pos="29000">
                <a:schemeClr val="accent1">
                  <a:tint val="44500"/>
                  <a:satMod val="160000"/>
                </a:schemeClr>
              </a:gs>
              <a:gs pos="0">
                <a:schemeClr val="accent1">
                  <a:tint val="23500"/>
                  <a:satMod val="1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01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dirty="0"/>
              <a:t>Asıl başlık stili için tıklatın</a:t>
            </a:r>
            <a:endParaRPr lang="en-US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dirty="0"/>
              <a:t>Asıl metin stillerini düzenlemek için tıklatın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  <a:endParaRPr lang="en-US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AC039-A5BF-EB4B-B9B0-3D38E538B77A}" type="datetime1">
              <a:rPr lang="tr-TR" smtClean="0"/>
              <a:t>28.09.2022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2743200" y="6356350"/>
            <a:ext cx="3657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37852F-0771-4BBC-8A0A-92C17BDF40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434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e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e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em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em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em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emf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4D633-4B4C-154B-BB90-CA2A5E072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6B9300-C4D3-D34C-BD32-235EDE9447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9A7858-E3C9-BF4F-9BD9-097874C7D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EA0916-68AE-CC45-B2E8-4BF282EC8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1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070C73-CA9B-FC47-AD12-0470CC739A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493574"/>
            <a:ext cx="4731763" cy="5898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4756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D48F1-BC5E-864A-A797-B2A2A4473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29A6D6-940D-F64F-8697-6BC884FF24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C3B278-9558-A44B-A9A5-BD9A6B9C7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Summer 2021-2022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CB0E5D-5712-8E4C-9FF9-EA3571980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2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75890DE-B939-8E4C-BCDC-B6A6DF0403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0889"/>
          <a:stretch/>
        </p:blipFill>
        <p:spPr>
          <a:xfrm>
            <a:off x="481263" y="1295400"/>
            <a:ext cx="8053414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879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64D81-732B-9144-B53A-27FEEE82F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4.1 Giriş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B67AE9-C468-E249-8EDC-1EB8154E72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Until know we used Kirchhoff’s laws without changing the circuit network. </a:t>
            </a:r>
          </a:p>
          <a:p>
            <a:r>
              <a:rPr lang="en-US" dirty="0"/>
              <a:t>In order to simplify complex networks, there are some theorems (Thevenin and Norton theorems)</a:t>
            </a:r>
          </a:p>
          <a:p>
            <a:r>
              <a:rPr lang="en-US" dirty="0"/>
              <a:t>These theorems only applicable to linear circuits.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F1EFAE-CAE6-AC45-997F-FB0FD4BAE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D36983-7E31-9848-86EA-3051B214D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6803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5971C83-3318-064B-A92D-43543BE7563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95400"/>
                <a:ext cx="8229600" cy="5181600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/>
                  <a:t>Linearity</a:t>
                </a:r>
              </a:p>
              <a:p>
                <a:pPr lvl="1"/>
                <a:r>
                  <a:rPr lang="en-US" sz="2000" dirty="0"/>
                  <a:t>Homogeneity (scaling) property</a:t>
                </a:r>
                <a:r>
                  <a:rPr lang="tr-TR" sz="2000" dirty="0"/>
                  <a:t> </a:t>
                </a:r>
                <a14:m>
                  <m:oMath xmlns:m="http://schemas.openxmlformats.org/officeDocument/2006/math">
                    <m:r>
                      <a:rPr lang="tr-TR" sz="20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tr-TR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sz="2000" b="0" i="1" smtClean="0">
                            <a:latin typeface="Cambria Math" panose="02040503050406030204" pitchFamily="18" charset="0"/>
                          </a:rPr>
                          <m:t>𝐾𝑥</m:t>
                        </m:r>
                      </m:e>
                    </m:d>
                    <m:r>
                      <a:rPr lang="tr-TR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sz="2000" b="0" i="1" smtClean="0">
                        <a:latin typeface="Cambria Math" panose="02040503050406030204" pitchFamily="18" charset="0"/>
                      </a:rPr>
                      <m:t>𝐾𝑓</m:t>
                    </m:r>
                    <m:d>
                      <m:dPr>
                        <m:ctrlPr>
                          <a:rPr lang="tr-TR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sz="2000" dirty="0"/>
              </a:p>
              <a:p>
                <a:pPr lvl="1"/>
                <a:endParaRPr lang="en-US" sz="2000" dirty="0"/>
              </a:p>
              <a:p>
                <a:pPr lvl="1"/>
                <a:endParaRPr lang="en-US" sz="2000" dirty="0"/>
              </a:p>
              <a:p>
                <a:pPr marL="457200" lvl="1" indent="0">
                  <a:buNone/>
                </a:pPr>
                <a:endParaRPr lang="en-US" sz="2000" dirty="0"/>
              </a:p>
              <a:p>
                <a:pPr lvl="1"/>
                <a:r>
                  <a:rPr lang="en-US" sz="2000" dirty="0"/>
                  <a:t>Additivity property</a:t>
                </a:r>
                <a:r>
                  <a:rPr lang="tr-TR" sz="2000" dirty="0"/>
                  <a:t> </a:t>
                </a:r>
                <a14:m>
                  <m:oMath xmlns:m="http://schemas.openxmlformats.org/officeDocument/2006/math">
                    <m:r>
                      <a:rPr lang="tr-TR" sz="20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tr-TR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tr-TR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tr-TR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tr-TR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sz="2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tr-TR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tr-TR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b>
                          <m:sSubPr>
                            <m:ctrlPr>
                              <a:rPr lang="tr-TR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tr-TR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tr-TR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0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tr-TR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tr-TR" sz="20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tr-TR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tr-TR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tr-TR" sz="20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tr-TR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0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tr-TR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tr-TR" sz="20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tr-TR" sz="20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tr-TR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tr-TR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tr-TR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/>
              </a:p>
              <a:p>
                <a:pPr lvl="1"/>
                <a:endParaRPr lang="en-US" sz="2000" dirty="0"/>
              </a:p>
              <a:p>
                <a:pPr lvl="1"/>
                <a:endParaRPr lang="en-US" sz="2000" dirty="0"/>
              </a:p>
              <a:p>
                <a:pPr lvl="1"/>
                <a:endParaRPr lang="en-US" sz="2000" dirty="0"/>
              </a:p>
              <a:p>
                <a:pPr lvl="1"/>
                <a:endParaRPr lang="en-US" sz="2000" dirty="0"/>
              </a:p>
              <a:p>
                <a:pPr lvl="1"/>
                <a:endParaRPr lang="en-US" sz="2000" dirty="0"/>
              </a:p>
              <a:p>
                <a:r>
                  <a:rPr lang="en-US" sz="2400" dirty="0"/>
                  <a:t>A resistance satisfies both these properties hence a resistor is a linear element.</a:t>
                </a:r>
              </a:p>
              <a:p>
                <a:pPr lvl="1"/>
                <a:endParaRPr lang="en-US" sz="2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5971C83-3318-064B-A92D-43543BE7563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95400"/>
                <a:ext cx="8229600" cy="5181600"/>
              </a:xfrm>
              <a:blipFill>
                <a:blip r:embed="rId2"/>
                <a:stretch>
                  <a:fillRect l="-963" t="-941" r="-1852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EC2DFC1A-DA1B-5947-B297-2B0427BA9D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3733800"/>
            <a:ext cx="4155676" cy="149159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F19B31D-7929-A740-94A3-6E3759E899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4457" y="2057400"/>
            <a:ext cx="4319286" cy="12208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407227-1836-8B42-8F1A-4060B7FAF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4.2 Doğrusallık Özelliği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B4E9B8-CFE8-AF4D-9595-485960566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E2EE36-2CE8-544D-B5D3-D4CB37B54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721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971C83-3318-064B-A92D-43543BE756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81600"/>
          </a:xfrm>
        </p:spPr>
        <p:txBody>
          <a:bodyPr>
            <a:normAutofit/>
          </a:bodyPr>
          <a:lstStyle/>
          <a:p>
            <a:r>
              <a:rPr lang="en-US" sz="2400" dirty="0"/>
              <a:t>Linearity</a:t>
            </a:r>
          </a:p>
          <a:p>
            <a:pPr lvl="1"/>
            <a:r>
              <a:rPr lang="en-US" sz="2000" dirty="0"/>
              <a:t>Homogeneity (scaling) property</a:t>
            </a:r>
          </a:p>
          <a:p>
            <a:pPr lvl="1"/>
            <a:r>
              <a:rPr lang="en-US" sz="2000" dirty="0"/>
              <a:t>Additivity property</a:t>
            </a:r>
          </a:p>
          <a:p>
            <a:pPr lvl="1"/>
            <a:endParaRPr lang="en-US" sz="2000" dirty="0"/>
          </a:p>
          <a:p>
            <a:r>
              <a:rPr lang="en-US" sz="2400" dirty="0"/>
              <a:t>Current, voltage resistance relation is linear but power relation is not.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407227-1836-8B42-8F1A-4060B7FAF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4.2 Doğrusallık Özelliği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B4E9B8-CFE8-AF4D-9595-485960566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E2EE36-2CE8-544D-B5D3-D4CB37B54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723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971C83-3318-064B-A92D-43543BE756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81600"/>
          </a:xfrm>
        </p:spPr>
        <p:txBody>
          <a:bodyPr>
            <a:normAutofit/>
          </a:bodyPr>
          <a:lstStyle/>
          <a:p>
            <a:endParaRPr lang="en-US"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407227-1836-8B42-8F1A-4060B7FAF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4.2 Doğrusallık Özelliği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B4E9B8-CFE8-AF4D-9595-485960566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E2EE36-2CE8-544D-B5D3-D4CB37B54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6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1C24728-EA75-EC45-97F1-75EFB00F3A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100" y="1307432"/>
            <a:ext cx="6946900" cy="8763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80A2CF1-DFB4-C240-9DD9-18425CB7ED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00" y="2743951"/>
            <a:ext cx="3784600" cy="241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4620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971C83-3318-064B-A92D-43543BE756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81600"/>
          </a:xfrm>
        </p:spPr>
        <p:txBody>
          <a:bodyPr>
            <a:normAutofit/>
          </a:bodyPr>
          <a:lstStyle/>
          <a:p>
            <a:endParaRPr lang="en-US"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407227-1836-8B42-8F1A-4060B7FAF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4.2 Doğrusallık Özelliği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B4E9B8-CFE8-AF4D-9595-485960566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E2EE36-2CE8-544D-B5D3-D4CB37B54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7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29A5135-6646-A14C-9C62-FB0E1A0C87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371600"/>
            <a:ext cx="6667500" cy="3937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9F51A7-672F-2540-8F83-9D6B3CA223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2122488"/>
            <a:ext cx="3822700" cy="298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1858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971C83-3318-064B-A92D-43543BE756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81600"/>
          </a:xfrm>
        </p:spPr>
        <p:txBody>
          <a:bodyPr>
            <a:normAutofit/>
          </a:bodyPr>
          <a:lstStyle/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407227-1836-8B42-8F1A-4060B7FAF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4.2 Doğrusallık Özelliği </a:t>
            </a:r>
            <a:br>
              <a:rPr lang="tr-TR" dirty="0"/>
            </a:br>
            <a:r>
              <a:rPr lang="tr-TR" sz="3100" dirty="0"/>
              <a:t>(</a:t>
            </a:r>
            <a:r>
              <a:rPr lang="tr-TR" sz="3100" dirty="0" err="1"/>
              <a:t>Unit</a:t>
            </a:r>
            <a:r>
              <a:rPr lang="tr-TR" sz="3100" dirty="0"/>
              <a:t> </a:t>
            </a:r>
            <a:r>
              <a:rPr lang="tr-TR" sz="3100" dirty="0" err="1"/>
              <a:t>Output</a:t>
            </a:r>
            <a:r>
              <a:rPr lang="tr-TR" sz="3100" dirty="0"/>
              <a:t> </a:t>
            </a:r>
            <a:r>
              <a:rPr lang="tr-TR" sz="3100" dirty="0" err="1"/>
              <a:t>Method</a:t>
            </a:r>
            <a:r>
              <a:rPr lang="tr-TR" sz="3100" dirty="0"/>
              <a:t> – Birim çıktı yöntemi)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B4E9B8-CFE8-AF4D-9595-485960566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E2EE36-2CE8-544D-B5D3-D4CB37B54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8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B2A73E3-07DD-9348-875B-D81DF2683C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371600"/>
            <a:ext cx="7353300" cy="7239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6838402-90E5-0746-BA35-EE3CAD3769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2763" y="1905000"/>
            <a:ext cx="4025900" cy="1394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805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İçerik Yer Tutucusu 9">
            <a:extLst>
              <a:ext uri="{FF2B5EF4-FFF2-40B4-BE49-F238E27FC236}">
                <a16:creationId xmlns:a16="http://schemas.microsoft.com/office/drawing/2014/main" id="{C549C06E-007C-4F58-02EB-E7DA5380FE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81600" y="0"/>
            <a:ext cx="3774141" cy="267964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407227-1836-8B42-8F1A-4060B7FAF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4.2 Doğrusallık Özelliği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B4E9B8-CFE8-AF4D-9595-485960566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E2EE36-2CE8-544D-B5D3-D4CB37B54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25273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93CC3-7147-C945-A807-2BCAF8D46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4.3 </a:t>
            </a:r>
            <a:r>
              <a:rPr lang="en-US" dirty="0" err="1"/>
              <a:t>Superpo</a:t>
            </a:r>
            <a:r>
              <a:rPr lang="tr-TR" dirty="0" err="1"/>
              <a:t>zisyon</a:t>
            </a:r>
            <a:endParaRPr lang="tr-T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9570F4-BEAF-914C-969A-EE6A95AD9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C9A7A7-EB86-E746-AE64-DFCEA5890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10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D85AAE0-8C10-6544-9E7F-14C9F301C3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438400"/>
            <a:ext cx="7797553" cy="1524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0819664-42AB-A440-A60F-3843D6EF0890}"/>
              </a:ext>
            </a:extLst>
          </p:cNvPr>
          <p:cNvSpPr txBox="1"/>
          <p:nvPr/>
        </p:nvSpPr>
        <p:spPr>
          <a:xfrm>
            <a:off x="762000" y="5715000"/>
            <a:ext cx="914400" cy="9144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tr-TR" dirty="0" err="1"/>
              <a:t>Keep</a:t>
            </a:r>
            <a:r>
              <a:rPr lang="tr-TR" dirty="0"/>
              <a:t> in </a:t>
            </a:r>
            <a:r>
              <a:rPr lang="tr-TR" dirty="0" err="1"/>
              <a:t>mind</a:t>
            </a:r>
            <a:r>
              <a:rPr lang="tr-TR" dirty="0"/>
              <a:t> </a:t>
            </a:r>
            <a:r>
              <a:rPr lang="tr-TR" dirty="0" err="1"/>
              <a:t>only</a:t>
            </a:r>
            <a:r>
              <a:rPr lang="tr-TR" dirty="0"/>
              <a:t> </a:t>
            </a:r>
            <a:r>
              <a:rPr lang="tr-TR" dirty="0" err="1"/>
              <a:t>independent</a:t>
            </a:r>
            <a:r>
              <a:rPr lang="tr-TR" dirty="0"/>
              <a:t> </a:t>
            </a:r>
            <a:r>
              <a:rPr lang="tr-TR" dirty="0" err="1"/>
              <a:t>sources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turned</a:t>
            </a:r>
            <a:r>
              <a:rPr lang="tr-TR" dirty="0"/>
              <a:t> </a:t>
            </a:r>
            <a:r>
              <a:rPr lang="tr-TR" dirty="0" err="1"/>
              <a:t>off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51708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1DA89-3262-CD42-9F21-66EBAB98C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4.3 </a:t>
            </a:r>
            <a:r>
              <a:rPr lang="en-US" dirty="0" err="1"/>
              <a:t>Superpo</a:t>
            </a:r>
            <a:r>
              <a:rPr lang="tr-TR" dirty="0" err="1"/>
              <a:t>zisyon</a:t>
            </a:r>
            <a:endParaRPr lang="tr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E5714C-DB88-0B46-A046-726E347E10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Step by step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1900" dirty="0"/>
              <a:t>Identify all of the independent sources in the circuit.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1900" dirty="0"/>
              <a:t>Choose one source that will remain active. Deactivate all of the others. (Remove current sources, leaving open circuits. Replace voltage sources with short circuits.)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1900" dirty="0"/>
              <a:t>Using whatever techniques are appropriate, solve for the desired quantity (current or voltage) in the circuit. This will be a “partial” result, due only to the one active source in the circuit.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1900" dirty="0"/>
              <a:t>Return to the original circuit. Choose a different source to remain active and deactivate all of the others.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1900" dirty="0"/>
              <a:t>Solve again for the desired quantity, which will be a second partial result.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1900" dirty="0"/>
              <a:t>Continue in this manner, working sequentially through each of the sources in the circuit, finding a partial result for each.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1900" dirty="0"/>
              <a:t>Add together all of the partial results to obtain the total result corresponding to all of the sources working simultaneously in the circuit. 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42EC02-AA33-EF4F-8CE1-EE7207FCB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45BC13-4CF8-444D-9649-A851F4140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5021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1DA89-3262-CD42-9F21-66EBAB98C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4.3 </a:t>
            </a:r>
            <a:r>
              <a:rPr lang="en-US" dirty="0" err="1"/>
              <a:t>Superpo</a:t>
            </a:r>
            <a:r>
              <a:rPr lang="tr-TR" dirty="0" err="1"/>
              <a:t>zisyon</a:t>
            </a:r>
            <a:endParaRPr lang="tr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E5714C-DB88-0B46-A046-726E347E10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Cautions in using superposition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100" dirty="0"/>
              <a:t>Superposition only works with </a:t>
            </a:r>
            <a:r>
              <a:rPr lang="en-US" sz="2100" i="1" dirty="0"/>
              <a:t>linear </a:t>
            </a:r>
            <a:r>
              <a:rPr lang="en-US" sz="2100" dirty="0"/>
              <a:t>circuits. (Linear circuits contain only sources, resistors, capacitors, inductors, linear amplifiers, etc.) Most electronic devices (diodes and transistors) are non-linear, so superposition will not be applicable.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100" dirty="0"/>
              <a:t>Because the method relies on linearity, you cannot add powers directly using the superposition method. (Power goes as </a:t>
            </a:r>
            <a:r>
              <a:rPr lang="en-US" sz="2100" i="1" dirty="0"/>
              <a:t>v</a:t>
            </a:r>
            <a:r>
              <a:rPr lang="en-US" sz="1600" i="1" dirty="0"/>
              <a:t>2 </a:t>
            </a:r>
            <a:r>
              <a:rPr lang="en-US" sz="2100" dirty="0"/>
              <a:t>or </a:t>
            </a:r>
            <a:r>
              <a:rPr lang="en-US" sz="2100" i="1" dirty="0"/>
              <a:t>i</a:t>
            </a:r>
            <a:r>
              <a:rPr lang="en-US" sz="1600" i="1" dirty="0"/>
              <a:t>2 </a:t>
            </a:r>
            <a:r>
              <a:rPr lang="en-US" sz="2100" dirty="0"/>
              <a:t>– it is not linear.) Use superposition to find the total current or voltage and then calculate power from that result.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100" dirty="0"/>
              <a:t>When finding the partial solutions, be sure to maintain the same voltage polarity and current direction in each case. For example, one source may induce the current in a particular resistor to flow in one direction while another source causes to a current flowing in the opposite direction. You must keep the proper signs when adding to the partial results to obtain the correct total result. 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42EC02-AA33-EF4F-8CE1-EE7207FCB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45BC13-4CF8-444D-9649-A851F4140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4623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93CC3-7147-C945-A807-2BCAF8D46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4.3 </a:t>
            </a:r>
            <a:r>
              <a:rPr lang="en-US" dirty="0" err="1"/>
              <a:t>Superpo</a:t>
            </a:r>
            <a:r>
              <a:rPr lang="tr-TR" dirty="0" err="1"/>
              <a:t>zisyon</a:t>
            </a:r>
            <a:endParaRPr lang="tr-T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9570F4-BEAF-914C-969A-EE6A95AD9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C9A7A7-EB86-E746-AE64-DFCEA5890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13</a:t>
            </a:fld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741ADD-91A4-EA44-899F-9FC54D40BD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1"/>
            <a:ext cx="8229600" cy="457200"/>
          </a:xfrm>
        </p:spPr>
        <p:txBody>
          <a:bodyPr>
            <a:normAutofit fontScale="92500" lnSpcReduction="10000"/>
          </a:bodyPr>
          <a:lstStyle/>
          <a:p>
            <a:endParaRPr lang="tr-TR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2C61219-4FBD-7549-BCFE-745E1C3E0C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73241"/>
            <a:ext cx="9144000" cy="2711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3323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16CDA98-BDF4-4E43-BAFF-A521B0079D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1312" y="30163"/>
            <a:ext cx="3454400" cy="2070100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A3BD0B-83AE-1B42-8072-9C6B30EBB8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993CC3-7147-C945-A807-2BCAF8D46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4.3 </a:t>
            </a:r>
            <a:r>
              <a:rPr lang="en-US" dirty="0" err="1"/>
              <a:t>Superpo</a:t>
            </a:r>
            <a:r>
              <a:rPr lang="tr-TR" dirty="0" err="1"/>
              <a:t>zisyon</a:t>
            </a:r>
            <a:endParaRPr lang="tr-T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9570F4-BEAF-914C-969A-EE6A95AD9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C9A7A7-EB86-E746-AE64-DFCEA5890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14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51CCA9-C149-4342-9402-B1ED78EF57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" y="1219199"/>
            <a:ext cx="6611112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9642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A3BD0B-83AE-1B42-8072-9C6B30EBB8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993CC3-7147-C945-A807-2BCAF8D46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4.3 </a:t>
            </a:r>
            <a:r>
              <a:rPr lang="en-US" dirty="0" err="1"/>
              <a:t>Superpo</a:t>
            </a:r>
            <a:r>
              <a:rPr lang="tr-TR" dirty="0" err="1"/>
              <a:t>zisyon</a:t>
            </a:r>
            <a:endParaRPr lang="tr-T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9570F4-BEAF-914C-969A-EE6A95AD9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C9A7A7-EB86-E746-AE64-DFCEA5890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15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51CCA9-C149-4342-9402-B1ED78EF57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447800"/>
            <a:ext cx="6667500" cy="4191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55FE778-AD2C-1A49-8CFA-27AC838F91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097087"/>
            <a:ext cx="2748172" cy="359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9577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A3BD0B-83AE-1B42-8072-9C6B30EBB8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993CC3-7147-C945-A807-2BCAF8D46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4.3 </a:t>
            </a:r>
            <a:r>
              <a:rPr lang="en-US" dirty="0" err="1"/>
              <a:t>Superpo</a:t>
            </a:r>
            <a:r>
              <a:rPr lang="tr-TR" dirty="0" err="1"/>
              <a:t>zisyon</a:t>
            </a:r>
            <a:endParaRPr lang="tr-T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9570F4-BEAF-914C-969A-EE6A95AD9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C9A7A7-EB86-E746-AE64-DFCEA5890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16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09E9D24-5AE0-8C46-B35B-8A0CCC5DF7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26" y="1315453"/>
            <a:ext cx="9144000" cy="42431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25B09B1-C18C-8149-90FC-C619417B01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774" y="1739769"/>
            <a:ext cx="2971800" cy="2831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6542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A3BD0B-83AE-1B42-8072-9C6B30EBB8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993CC3-7147-C945-A807-2BCAF8D46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4.3 </a:t>
            </a:r>
            <a:r>
              <a:rPr lang="en-US" dirty="0" err="1"/>
              <a:t>Superpo</a:t>
            </a:r>
            <a:r>
              <a:rPr lang="tr-TR" dirty="0" err="1"/>
              <a:t>zisyon</a:t>
            </a:r>
            <a:endParaRPr lang="tr-T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9570F4-BEAF-914C-969A-EE6A95AD9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C9A7A7-EB86-E746-AE64-DFCEA5890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1647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A3BD0B-83AE-1B42-8072-9C6B30EBB8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993CC3-7147-C945-A807-2BCAF8D46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4.3 </a:t>
            </a:r>
            <a:r>
              <a:rPr lang="en-US" dirty="0" err="1"/>
              <a:t>Superpo</a:t>
            </a:r>
            <a:r>
              <a:rPr lang="tr-TR" dirty="0" err="1"/>
              <a:t>zisyon</a:t>
            </a:r>
            <a:endParaRPr lang="tr-T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9570F4-BEAF-914C-969A-EE6A95AD9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C9A7A7-EB86-E746-AE64-DFCEA5890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18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16948C2-890C-C145-A50B-2DED24A785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524000"/>
            <a:ext cx="9144000" cy="36244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C11C34E-4487-9B4E-8A85-63CD5B23DD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1" y="2348620"/>
            <a:ext cx="4178300" cy="32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0368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A3BD0B-83AE-1B42-8072-9C6B30EBB8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993CC3-7147-C945-A807-2BCAF8D46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4.3 </a:t>
            </a:r>
            <a:r>
              <a:rPr lang="en-US" dirty="0" err="1"/>
              <a:t>Superpo</a:t>
            </a:r>
            <a:r>
              <a:rPr lang="tr-TR" dirty="0" err="1"/>
              <a:t>zisyon</a:t>
            </a:r>
            <a:endParaRPr lang="tr-T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9570F4-BEAF-914C-969A-EE6A95AD9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C9A7A7-EB86-E746-AE64-DFCEA5890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19</a:t>
            </a:fld>
            <a:endParaRPr lang="en-US" dirty="0"/>
          </a:p>
        </p:txBody>
      </p:sp>
      <p:pic>
        <p:nvPicPr>
          <p:cNvPr id="10" name="Resim 9">
            <a:extLst>
              <a:ext uri="{FF2B5EF4-FFF2-40B4-BE49-F238E27FC236}">
                <a16:creationId xmlns:a16="http://schemas.microsoft.com/office/drawing/2014/main" id="{D4161EC6-FE06-5B65-43BC-57B4BBD42A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34388"/>
            <a:ext cx="4706471" cy="2253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5839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28485-6055-C645-BFF2-C6A3B3042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4.4 Kaynak Dönüşümü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0BDA1B2-E4C7-5146-A622-09DC50D933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90800" y="5067634"/>
            <a:ext cx="3111500" cy="7239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4169ED-40D1-5449-B3B8-5666B3F81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4C2526-1F19-1D4B-88C3-BAB15A7DA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20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2EC7F5-1514-7D4F-8B19-7FA905830E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650" y="2133600"/>
            <a:ext cx="6870700" cy="1143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11F8B1F-CDA0-0D42-B950-DB406F5FCC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8150" y="3495675"/>
            <a:ext cx="5727700" cy="1320800"/>
          </a:xfrm>
          <a:prstGeom prst="rect">
            <a:avLst/>
          </a:prstGeom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id="{CBC11BCC-C3E3-1EEC-8E0D-67782D25FEDA}"/>
              </a:ext>
            </a:extLst>
          </p:cNvPr>
          <p:cNvSpPr txBox="1"/>
          <p:nvPr/>
        </p:nvSpPr>
        <p:spPr>
          <a:xfrm>
            <a:off x="685800" y="5531016"/>
            <a:ext cx="8001000" cy="5429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tr-TR" dirty="0"/>
              <a:t>Kaynaklar sıfırlandığında a-b noktalarından görülen direnç aynı</a:t>
            </a:r>
          </a:p>
          <a:p>
            <a:r>
              <a:rPr lang="tr-TR" dirty="0"/>
              <a:t>Kısa devre yapıldığında </a:t>
            </a:r>
            <a:r>
              <a:rPr lang="tr-TR" dirty="0" err="1"/>
              <a:t>a’den</a:t>
            </a:r>
            <a:r>
              <a:rPr lang="tr-TR" dirty="0"/>
              <a:t> b’ye giden akım aynı</a:t>
            </a:r>
          </a:p>
        </p:txBody>
      </p:sp>
    </p:spTree>
    <p:extLst>
      <p:ext uri="{BB962C8B-B14F-4D97-AF65-F5344CB8AC3E}">
        <p14:creationId xmlns:p14="http://schemas.microsoft.com/office/powerpoint/2010/main" val="25815799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28485-6055-C645-BFF2-C6A3B3042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28600"/>
            <a:ext cx="8458200" cy="792162"/>
          </a:xfrm>
        </p:spPr>
        <p:txBody>
          <a:bodyPr>
            <a:normAutofit/>
          </a:bodyPr>
          <a:lstStyle/>
          <a:p>
            <a:r>
              <a:rPr lang="tr-TR" dirty="0"/>
              <a:t>4.4 Kaynak Dönüşümü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4169ED-40D1-5449-B3B8-5666B3F81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4C2526-1F19-1D4B-88C3-BAB15A7DA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21</a:t>
            </a:fld>
            <a:endParaRPr lang="en-US" dirty="0"/>
          </a:p>
        </p:txBody>
      </p:sp>
      <p:pic>
        <p:nvPicPr>
          <p:cNvPr id="6" name="Picture 7">
            <a:extLst>
              <a:ext uri="{FF2B5EF4-FFF2-40B4-BE49-F238E27FC236}">
                <a16:creationId xmlns:a16="http://schemas.microsoft.com/office/drawing/2014/main" id="{65739C39-6577-F6ED-3A17-56E9A1063E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249362"/>
            <a:ext cx="6274122" cy="4572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87A1922-A637-2041-A8E1-8C7E02373F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5800" y="0"/>
            <a:ext cx="3149600" cy="175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0486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28485-6055-C645-BFF2-C6A3B3042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4.3 </a:t>
            </a:r>
            <a:r>
              <a:rPr lang="en-US" dirty="0" err="1"/>
              <a:t>Superpo</a:t>
            </a:r>
            <a:r>
              <a:rPr lang="tr-TR" dirty="0" err="1"/>
              <a:t>zisyon</a:t>
            </a:r>
            <a:endParaRPr lang="tr-TR" dirty="0"/>
          </a:p>
        </p:txBody>
      </p:sp>
      <p:pic>
        <p:nvPicPr>
          <p:cNvPr id="7" name="İçerik Yer Tutucusu 6">
            <a:extLst>
              <a:ext uri="{FF2B5EF4-FFF2-40B4-BE49-F238E27FC236}">
                <a16:creationId xmlns:a16="http://schemas.microsoft.com/office/drawing/2014/main" id="{04E60821-0450-1DC3-6794-5D7338F478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1143000"/>
            <a:ext cx="3296816" cy="2286000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4169ED-40D1-5449-B3B8-5666B3F81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4C2526-1F19-1D4B-88C3-BAB15A7DA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9779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B2C6B-010C-BE43-B58B-472C3FF6B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4.5 </a:t>
            </a:r>
            <a:r>
              <a:rPr lang="tr-TR" dirty="0" err="1"/>
              <a:t>Thevenin</a:t>
            </a:r>
            <a:r>
              <a:rPr lang="tr-TR" dirty="0"/>
              <a:t> Teoremi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7C304-82C3-E542-8E39-ABFFE8B38D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Thevenin’s Theorem states that a two terminal linear circuit can be replaced by a voltage source and resistor.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4CAFDE-4F85-FE40-8259-8BB3DFAFE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67D971-710D-A946-9D4F-7ADB04A3A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23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FE37113-CB45-B44A-8A01-B4231DA245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9322" y="2362200"/>
            <a:ext cx="2745225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9215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B2C6B-010C-BE43-B58B-472C3FF6B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4.5 </a:t>
            </a:r>
            <a:r>
              <a:rPr lang="tr-TR" dirty="0" err="1"/>
              <a:t>Thevenin</a:t>
            </a:r>
            <a:r>
              <a:rPr lang="tr-TR" dirty="0"/>
              <a:t> Teoremi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7C304-82C3-E542-8E39-ABFFE8B38D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4CAFDE-4F85-FE40-8259-8BB3DFAFE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67D971-710D-A946-9D4F-7ADB04A3A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24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2587319-EB05-E646-BCF4-7EA2342EDC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819400"/>
            <a:ext cx="5892800" cy="135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7394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B2C6B-010C-BE43-B58B-472C3FF6B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4.5 </a:t>
            </a:r>
            <a:r>
              <a:rPr lang="tr-TR" dirty="0" err="1"/>
              <a:t>Thevenin</a:t>
            </a:r>
            <a:r>
              <a:rPr lang="tr-TR" dirty="0"/>
              <a:t> Teoremi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7C304-82C3-E542-8E39-ABFFE8B38D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to find V</a:t>
            </a:r>
            <a:r>
              <a:rPr lang="en-US" baseline="-25000" dirty="0"/>
              <a:t>TH</a:t>
            </a:r>
            <a:r>
              <a:rPr lang="en-US" dirty="0"/>
              <a:t> and R</a:t>
            </a:r>
            <a:r>
              <a:rPr lang="en-US" baseline="-25000" dirty="0"/>
              <a:t>TH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r>
              <a:rPr lang="en-US" dirty="0"/>
              <a:t>Remove the load find </a:t>
            </a:r>
            <a:r>
              <a:rPr lang="en-US" dirty="0" err="1"/>
              <a:t>V</a:t>
            </a:r>
            <a:r>
              <a:rPr lang="en-US" baseline="-25000" dirty="0" err="1"/>
              <a:t>Th</a:t>
            </a:r>
            <a:r>
              <a:rPr lang="en-US" dirty="0"/>
              <a:t>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4CAFDE-4F85-FE40-8259-8BB3DFAFE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67D971-710D-A946-9D4F-7ADB04A3A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25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E2FB730-3205-B34F-8792-99F1EF9582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800" y="1218291"/>
            <a:ext cx="2399211" cy="239921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61398E1-BDEE-4F45-8033-C6237817E8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4097316"/>
            <a:ext cx="2819400" cy="143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4393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B2C6B-010C-BE43-B58B-472C3FF6B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4.5 </a:t>
            </a:r>
            <a:r>
              <a:rPr lang="tr-TR" dirty="0" err="1"/>
              <a:t>Thevenin</a:t>
            </a:r>
            <a:r>
              <a:rPr lang="tr-TR" dirty="0"/>
              <a:t> Teoremi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7C304-82C3-E542-8E39-ABFFE8B38D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to find V</a:t>
            </a:r>
            <a:r>
              <a:rPr lang="en-US" baseline="-25000" dirty="0"/>
              <a:t>TH</a:t>
            </a:r>
            <a:r>
              <a:rPr lang="en-US" dirty="0"/>
              <a:t> and R</a:t>
            </a:r>
            <a:r>
              <a:rPr lang="en-US" baseline="-25000" dirty="0"/>
              <a:t>TH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r>
              <a:rPr lang="en-US" dirty="0"/>
              <a:t>Remove the load and set independent sources zero to find </a:t>
            </a:r>
            <a:r>
              <a:rPr lang="en-US" dirty="0" err="1"/>
              <a:t>R</a:t>
            </a:r>
            <a:r>
              <a:rPr lang="en-US" baseline="-25000" dirty="0" err="1"/>
              <a:t>Th</a:t>
            </a:r>
            <a:r>
              <a:rPr lang="en-US" dirty="0"/>
              <a:t>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4CAFDE-4F85-FE40-8259-8BB3DFAFE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67D971-710D-A946-9D4F-7ADB04A3A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26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E2FB730-3205-B34F-8792-99F1EF9582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0789" y="1065213"/>
            <a:ext cx="2399211" cy="23992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4B203A3-C63C-9F47-9D78-86B291976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0" y="4267200"/>
            <a:ext cx="2895600" cy="153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4693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B2C6B-010C-BE43-B58B-472C3FF6B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4.5 </a:t>
            </a:r>
            <a:r>
              <a:rPr lang="tr-TR" dirty="0" err="1"/>
              <a:t>Thevenin</a:t>
            </a:r>
            <a:r>
              <a:rPr lang="tr-TR" dirty="0"/>
              <a:t> Teoremi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7C304-82C3-E542-8E39-ABFFE8B38D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Remove the load and set independent sources zero to find </a:t>
            </a:r>
            <a:r>
              <a:rPr lang="en-US" dirty="0" err="1"/>
              <a:t>R</a:t>
            </a:r>
            <a:r>
              <a:rPr lang="en-US" baseline="-25000" dirty="0" err="1"/>
              <a:t>Th</a:t>
            </a:r>
            <a:r>
              <a:rPr lang="en-US" dirty="0"/>
              <a:t> </a:t>
            </a:r>
          </a:p>
          <a:p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if the circuit has dependent sources turn off all the independent sources and apply one the following methods: 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4CAFDE-4F85-FE40-8259-8BB3DFAFE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67D971-710D-A946-9D4F-7ADB04A3A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27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4B203A3-C63C-9F47-9D78-86B2919764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1981200"/>
            <a:ext cx="2286000" cy="121318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6D6265D-6D7C-CB48-AAAF-D9EC106E3A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4246563"/>
            <a:ext cx="3098800" cy="18796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286F183-FC1E-BB49-86F7-386B7D75D0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4379913"/>
            <a:ext cx="2959100" cy="161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902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B2C6B-010C-BE43-B58B-472C3FF6B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4.5 </a:t>
            </a:r>
            <a:r>
              <a:rPr lang="tr-TR" dirty="0" err="1"/>
              <a:t>Thevenin</a:t>
            </a:r>
            <a:r>
              <a:rPr lang="tr-TR" dirty="0"/>
              <a:t> Teoremi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7C304-82C3-E542-8E39-ABFFE8B38D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4CAFDE-4F85-FE40-8259-8BB3DFAFE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67D971-710D-A946-9D4F-7ADB04A3A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28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270B73-A7C2-0D49-876E-A383929465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4294" y="1273629"/>
            <a:ext cx="5543006" cy="7412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0055192-ACEA-334A-B003-91802E388D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106" y="1273629"/>
            <a:ext cx="2877094" cy="41868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1C0548A-B472-2C41-B126-4789AF9BE0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106" y="2314389"/>
            <a:ext cx="34925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1735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B2C6B-010C-BE43-B58B-472C3FF6B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28600"/>
            <a:ext cx="5181600" cy="792162"/>
          </a:xfrm>
        </p:spPr>
        <p:txBody>
          <a:bodyPr>
            <a:normAutofit fontScale="90000"/>
          </a:bodyPr>
          <a:lstStyle/>
          <a:p>
            <a:r>
              <a:rPr lang="tr-TR" dirty="0"/>
              <a:t>4.5 </a:t>
            </a:r>
            <a:r>
              <a:rPr lang="tr-TR" dirty="0" err="1"/>
              <a:t>Thevenin</a:t>
            </a:r>
            <a:r>
              <a:rPr lang="tr-TR" dirty="0"/>
              <a:t> Teoremi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7C304-82C3-E542-8E39-ABFFE8B38D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4CAFDE-4F85-FE40-8259-8BB3DFAFE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67D971-710D-A946-9D4F-7ADB04A3A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29</a:t>
            </a:fld>
            <a:endParaRPr lang="en-US" dirty="0"/>
          </a:p>
        </p:txBody>
      </p:sp>
      <p:pic>
        <p:nvPicPr>
          <p:cNvPr id="13" name="Resim 12">
            <a:extLst>
              <a:ext uri="{FF2B5EF4-FFF2-40B4-BE49-F238E27FC236}">
                <a16:creationId xmlns:a16="http://schemas.microsoft.com/office/drawing/2014/main" id="{4FB3627F-7192-7769-9006-0BCF38C259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400" y="55001"/>
            <a:ext cx="3560618" cy="2536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117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B2C6B-010C-BE43-B58B-472C3FF6B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4114800" cy="792162"/>
          </a:xfrm>
        </p:spPr>
        <p:txBody>
          <a:bodyPr>
            <a:normAutofit fontScale="90000"/>
          </a:bodyPr>
          <a:lstStyle/>
          <a:p>
            <a:r>
              <a:rPr lang="tr-TR" dirty="0"/>
              <a:t>4.5 </a:t>
            </a:r>
            <a:r>
              <a:rPr lang="tr-TR" dirty="0" err="1"/>
              <a:t>Thevenin</a:t>
            </a:r>
            <a:r>
              <a:rPr lang="tr-TR" dirty="0"/>
              <a:t> Teoremi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7C304-82C3-E542-8E39-ABFFE8B38D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4CAFDE-4F85-FE40-8259-8BB3DFAFE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67D971-710D-A946-9D4F-7ADB04A3A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30</a:t>
            </a:fld>
            <a:endParaRPr lang="en-US" dirty="0"/>
          </a:p>
        </p:txBody>
      </p:sp>
      <p:pic>
        <p:nvPicPr>
          <p:cNvPr id="10" name="Resim 9">
            <a:extLst>
              <a:ext uri="{FF2B5EF4-FFF2-40B4-BE49-F238E27FC236}">
                <a16:creationId xmlns:a16="http://schemas.microsoft.com/office/drawing/2014/main" id="{58440DAB-EEB2-7E8F-B1F5-6AFFBEF871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0" y="113764"/>
            <a:ext cx="3088341" cy="2841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5355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B2C6B-010C-BE43-B58B-472C3FF6B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4.5 </a:t>
            </a:r>
            <a:r>
              <a:rPr lang="tr-TR" dirty="0" err="1"/>
              <a:t>Thevenin</a:t>
            </a:r>
            <a:r>
              <a:rPr lang="tr-TR" dirty="0"/>
              <a:t> Teoremi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7C304-82C3-E542-8E39-ABFFE8B38D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4CAFDE-4F85-FE40-8259-8BB3DFAFE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67D971-710D-A946-9D4F-7ADB04A3A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31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9E93F27-A2A8-B645-A54D-2C8A8B3255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316736"/>
            <a:ext cx="9144000" cy="2429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5593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B2C6B-010C-BE43-B58B-472C3FF6B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4.6 Norton Teoremi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7C304-82C3-E542-8E39-ABFFE8B38D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Norton’s Theorem states that a linear two terminal circuit can be replaced by a current source (I</a:t>
            </a:r>
            <a:r>
              <a:rPr lang="en-US" baseline="-25000" dirty="0"/>
              <a:t>N</a:t>
            </a:r>
            <a:r>
              <a:rPr lang="en-US" dirty="0"/>
              <a:t>) in parallel with a resistor (R</a:t>
            </a:r>
            <a:r>
              <a:rPr lang="en-US" baseline="-25000" dirty="0"/>
              <a:t>N</a:t>
            </a:r>
            <a:r>
              <a:rPr lang="en-US" dirty="0"/>
              <a:t>).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4CAFDE-4F85-FE40-8259-8BB3DFAFE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Summer 2021-2022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67D971-710D-A946-9D4F-7ADB04A3A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32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BC1CE6-4611-574C-9586-431FD74DA2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7249" y="2971800"/>
            <a:ext cx="2819400" cy="29883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2672917-B766-474C-B79D-6CB1BCF3DF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0700" y="2924776"/>
            <a:ext cx="2019300" cy="1143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0B49191-F3C7-A84D-B7F2-4607CA64B2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8867" y="4342414"/>
            <a:ext cx="1651000" cy="124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4915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2775B-E8D9-7248-B067-F3C9B1855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4.6 Norton Teoremi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BBFC3-6A25-3146-96C5-37BC2C5447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505F95-286A-0F40-9D43-DE3E4EF99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86DDE4-726B-A545-B4AE-616349229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33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A1FDB4A-84C4-EA4F-8A7B-E8E8AB7D34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50949"/>
            <a:ext cx="9144000" cy="6597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7A7E78A-214A-2746-85A5-2595DE9D56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955170"/>
            <a:ext cx="4178300" cy="273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206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2775B-E8D9-7248-B067-F3C9B1855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28600"/>
            <a:ext cx="5334000" cy="792162"/>
          </a:xfrm>
        </p:spPr>
        <p:txBody>
          <a:bodyPr>
            <a:normAutofit/>
          </a:bodyPr>
          <a:lstStyle/>
          <a:p>
            <a:r>
              <a:rPr lang="tr-TR" dirty="0"/>
              <a:t>4.6 Norton Teoremi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505F95-286A-0F40-9D43-DE3E4EF99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86DDE4-726B-A545-B4AE-616349229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34</a:t>
            </a:fld>
            <a:endParaRPr lang="en-US" dirty="0"/>
          </a:p>
        </p:txBody>
      </p:sp>
      <p:pic>
        <p:nvPicPr>
          <p:cNvPr id="11" name="İçerik Yer Tutucusu 10">
            <a:extLst>
              <a:ext uri="{FF2B5EF4-FFF2-40B4-BE49-F238E27FC236}">
                <a16:creationId xmlns:a16="http://schemas.microsoft.com/office/drawing/2014/main" id="{581469F5-A911-6757-3988-FB87C2160E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91200" y="74380"/>
            <a:ext cx="3352800" cy="2388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721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A8A1C-DFCF-EB4D-ABFC-A69FE9646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Norton’s </a:t>
            </a:r>
            <a:r>
              <a:rPr lang="tr-TR" dirty="0" err="1"/>
              <a:t>Theorem</a:t>
            </a:r>
            <a:endParaRPr lang="tr-T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813A42-7830-A14D-B4A9-F3999E083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0D3DC1-05EB-CA42-946D-2806D55B9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35</a:t>
            </a:fld>
            <a:endParaRPr lang="en-US" dirty="0"/>
          </a:p>
        </p:txBody>
      </p:sp>
      <p:pic>
        <p:nvPicPr>
          <p:cNvPr id="7" name="Picture 5">
            <a:extLst>
              <a:ext uri="{FF2B5EF4-FFF2-40B4-BE49-F238E27FC236}">
                <a16:creationId xmlns:a16="http://schemas.microsoft.com/office/drawing/2014/main" id="{3C8F2D96-DD08-B307-F4D7-0D989781B7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" y="2292"/>
            <a:ext cx="8610868" cy="2131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1933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A8A1C-DFCF-EB4D-ABFC-A69FE9646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4.8 Güç Aktarımı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D771D9-8A56-8341-86A4-1D4AA63D73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r>
              <a:rPr lang="en-US" dirty="0"/>
              <a:t>In many practical situations a circuit transfers power to a load. 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813A42-7830-A14D-B4A9-F3999E083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0D3DC1-05EB-CA42-946D-2806D55B9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36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C83C4DA-819C-5F45-BC39-71D4B36AF7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590800"/>
            <a:ext cx="3911600" cy="30099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16617D7-BED0-954A-A5BA-D246FEBC66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7400" y="2514600"/>
            <a:ext cx="3911600" cy="2921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25FCE85-B616-4447-ADAF-3CBB36D9BE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5400" y="5404708"/>
            <a:ext cx="3136900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2107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F55DE48-B560-E301-6FC0-A83CC1094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İspat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EDA1216-36AD-1001-C421-A6A1DAA6C1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6D6A2C7A-36AD-41DB-7F66-26C1C4F81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05248E42-DF36-1DEF-E267-1A2604AA4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3190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A8A1C-DFCF-EB4D-ABFC-A69FE9646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4.8 Güç Aktarımı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D771D9-8A56-8341-86A4-1D4AA63D73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r>
              <a:rPr lang="en-US" dirty="0"/>
              <a:t>For maximum power transfer: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813A42-7830-A14D-B4A9-F3999E083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0D3DC1-05EB-CA42-946D-2806D55B9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38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C83C4DA-819C-5F45-BC39-71D4B36AF7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981200"/>
            <a:ext cx="2387600" cy="18372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16617D7-BED0-954A-A5BA-D246FEBC66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2141" y="1981200"/>
            <a:ext cx="2244918" cy="1676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FC6E3E-7131-8B42-A93B-E4B4B479AE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954103"/>
            <a:ext cx="6743700" cy="8636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FDD1784-9B22-CB48-A346-7560DDFF63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3450" y="4842777"/>
            <a:ext cx="2082800" cy="130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9461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7825B-BC63-5541-B55A-FAAB636E5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4.8 Güç Aktarımı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9E54C0-6B49-C144-8923-F6CFD7034C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3E56A6-AC2F-B647-84AA-BCEF760E4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783448-4CD6-894F-AAED-CEB46CE89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39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542662C-454A-4F40-AE4E-B972BAF355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28295"/>
            <a:ext cx="9144000" cy="2844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0150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7825B-BC63-5541-B55A-FAAB636E5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4.8 Güç Aktarımı</a:t>
            </a:r>
          </a:p>
        </p:txBody>
      </p:sp>
      <p:pic>
        <p:nvPicPr>
          <p:cNvPr id="9" name="İçerik Yer Tutucusu 8">
            <a:extLst>
              <a:ext uri="{FF2B5EF4-FFF2-40B4-BE49-F238E27FC236}">
                <a16:creationId xmlns:a16="http://schemas.microsoft.com/office/drawing/2014/main" id="{C176F0A5-A8B5-8E54-1511-EB68F83F73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05400" y="-16823"/>
            <a:ext cx="4004953" cy="2986744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3E56A6-AC2F-B647-84AA-BCEF760E4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783448-4CD6-894F-AAED-CEB46CE89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2894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E6D3F-BDF7-4C4B-9123-BFC5B46E3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4.10 Uygulama 1: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20ECAB-583F-8A4B-A45F-4A63EC67B5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Source modelling</a:t>
            </a:r>
          </a:p>
          <a:p>
            <a:pPr lvl="1"/>
            <a:r>
              <a:rPr lang="en-US" sz="2000" dirty="0"/>
              <a:t>An ideal voltage source provides constant voltage independent of the load.</a:t>
            </a:r>
          </a:p>
          <a:p>
            <a:pPr lvl="1"/>
            <a:r>
              <a:rPr lang="en-US" sz="2000" dirty="0"/>
              <a:t>An ideal current source provides constant current independent of the load.</a:t>
            </a:r>
          </a:p>
          <a:p>
            <a:pPr lvl="1"/>
            <a:r>
              <a:rPr lang="en-US" sz="2000" dirty="0"/>
              <a:t>However, ideal sources does not exists.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Practically all sources have internal resistances.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083C3D-0DBD-6B4D-8C4D-BC68D1DA4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2EFB42-BE2E-B84A-AE18-28318C6DD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41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821AC2-E8F4-8B4A-8853-69C3E6C06F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0" y="4248448"/>
            <a:ext cx="2514600" cy="18777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86B2C1F-CA69-A44B-8735-4B3A920202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4278928"/>
            <a:ext cx="2079354" cy="16782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D73CD30-10D5-0240-86A4-DCC7E2DA18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9400" y="6282075"/>
            <a:ext cx="2748643" cy="587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7543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E6D3F-BDF7-4C4B-9123-BFC5B46E3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4.10 Uygulama 1: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20ECAB-583F-8A4B-A45F-4A63EC67B5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Source modelling</a:t>
            </a:r>
          </a:p>
          <a:p>
            <a:pPr lvl="1"/>
            <a:r>
              <a:rPr lang="en-US" sz="2000" dirty="0"/>
              <a:t>Practical Voltage Source: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If </a:t>
            </a:r>
            <a:r>
              <a:rPr lang="en-US" sz="2000" dirty="0" err="1"/>
              <a:t>Rs</a:t>
            </a:r>
            <a:r>
              <a:rPr lang="en-US" sz="2000" dirty="0"/>
              <a:t>=0, the source becomes ideal source.</a:t>
            </a:r>
          </a:p>
          <a:p>
            <a:pPr lvl="1"/>
            <a:r>
              <a:rPr lang="en-US" sz="2000" dirty="0"/>
              <a:t>If R</a:t>
            </a:r>
            <a:r>
              <a:rPr lang="en-US" sz="2000" baseline="-25000" dirty="0"/>
              <a:t>L</a:t>
            </a:r>
            <a:r>
              <a:rPr lang="en-US" sz="2000" dirty="0"/>
              <a:t> is infinity (open circuit), Vs is the</a:t>
            </a:r>
          </a:p>
          <a:p>
            <a:pPr marL="457200" lvl="1" indent="0">
              <a:buNone/>
            </a:pPr>
            <a:r>
              <a:rPr lang="en-US" sz="2000" dirty="0"/>
              <a:t>Unloaded source voltage.</a:t>
            </a:r>
          </a:p>
          <a:p>
            <a:pPr marL="457200" lvl="1" indent="0">
              <a:buNone/>
            </a:pPr>
            <a:endParaRPr lang="en-US" sz="2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083C3D-0DBD-6B4D-8C4D-BC68D1DA4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2EFB42-BE2E-B84A-AE18-28318C6DD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42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A1E967F-1128-F441-9E30-D24AE0BE1A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7743" y="2514600"/>
            <a:ext cx="2260600" cy="8001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DD852B3-9816-1A4B-9F34-E8A4D959D1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5721" y="2133600"/>
            <a:ext cx="3048000" cy="18161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7D63C0D-4133-0944-8D01-30376080A4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0" y="3879300"/>
            <a:ext cx="2743200" cy="2215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31474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E6D3F-BDF7-4C4B-9123-BFC5B46E3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4.10 Uygulama 1: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20ECAB-583F-8A4B-A45F-4A63EC67B5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Source modelling</a:t>
            </a:r>
          </a:p>
          <a:p>
            <a:pPr lvl="1"/>
            <a:r>
              <a:rPr lang="en-US" sz="2000" dirty="0"/>
              <a:t>Practical Current Source: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If R</a:t>
            </a:r>
            <a:r>
              <a:rPr lang="en-US" sz="2000" baseline="-25000" dirty="0"/>
              <a:t>L</a:t>
            </a:r>
            <a:r>
              <a:rPr lang="en-US" sz="2000" dirty="0"/>
              <a:t>=0, the source becomes ideal source.</a:t>
            </a:r>
          </a:p>
          <a:p>
            <a:pPr marL="457200" lvl="1" indent="0">
              <a:buNone/>
            </a:pPr>
            <a:endParaRPr lang="en-US" sz="2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083C3D-0DBD-6B4D-8C4D-BC68D1DA4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2EFB42-BE2E-B84A-AE18-28318C6DD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43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CE1D29A-4846-684B-876E-C2B01B72F5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133600"/>
            <a:ext cx="2794000" cy="1752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D4226B2-8894-D144-A864-D86627E9AD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2667000"/>
            <a:ext cx="1701800" cy="8382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4ABD570-16B8-CD40-AEDE-24CF2D59DA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8648" y="4340860"/>
            <a:ext cx="2359269" cy="200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7825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E6D3F-BDF7-4C4B-9123-BFC5B46E3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4.10 Uygulama 1: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20ECAB-583F-8A4B-A45F-4A63EC67B5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Source modelling</a:t>
            </a:r>
          </a:p>
          <a:p>
            <a:pPr lvl="1"/>
            <a:r>
              <a:rPr lang="en-US" sz="2000" dirty="0"/>
              <a:t>How can we find R</a:t>
            </a:r>
            <a:r>
              <a:rPr lang="en-US" sz="2000" baseline="-25000" dirty="0"/>
              <a:t>S  </a:t>
            </a:r>
            <a:r>
              <a:rPr lang="en-US" sz="2000" dirty="0"/>
              <a:t>( internal resistance) and V</a:t>
            </a:r>
            <a:r>
              <a:rPr lang="en-US" sz="2000" baseline="-25000" dirty="0"/>
              <a:t>s</a:t>
            </a:r>
            <a:r>
              <a:rPr lang="en-US" sz="2000" dirty="0"/>
              <a:t> (unloaded source voltage)?</a:t>
            </a:r>
          </a:p>
          <a:p>
            <a:pPr marL="457200" lvl="1" indent="0">
              <a:buNone/>
            </a:pPr>
            <a:r>
              <a:rPr lang="en-US" sz="2000" dirty="0"/>
              <a:t>First, measure the open circuit voltage,</a:t>
            </a:r>
          </a:p>
          <a:p>
            <a:pPr marL="457200" lvl="1" indent="0">
              <a:buNone/>
            </a:pPr>
            <a:endParaRPr lang="en-US" sz="2000" dirty="0"/>
          </a:p>
          <a:p>
            <a:pPr marL="457200" lvl="1" indent="0">
              <a:buNone/>
            </a:pPr>
            <a:endParaRPr lang="en-US" sz="2000" dirty="0"/>
          </a:p>
          <a:p>
            <a:pPr marL="457200" lvl="1" indent="0">
              <a:buNone/>
            </a:pPr>
            <a:endParaRPr lang="en-US" sz="2000" dirty="0"/>
          </a:p>
          <a:p>
            <a:pPr marL="457200" lvl="1" indent="0">
              <a:buNone/>
            </a:pPr>
            <a:endParaRPr lang="en-US" sz="2000" dirty="0"/>
          </a:p>
          <a:p>
            <a:pPr marL="457200" lvl="1" indent="0">
              <a:buNone/>
            </a:pPr>
            <a:r>
              <a:rPr lang="en-US" sz="2000" dirty="0"/>
              <a:t>Then connect a variable resistor and tune the resistance until V</a:t>
            </a:r>
            <a:r>
              <a:rPr lang="en-US" sz="2000" baseline="-25000" dirty="0"/>
              <a:t>L</a:t>
            </a:r>
            <a:r>
              <a:rPr lang="en-US" sz="2000" dirty="0"/>
              <a:t> = V</a:t>
            </a:r>
            <a:r>
              <a:rPr lang="en-US" sz="2000" baseline="-25000" dirty="0"/>
              <a:t>S</a:t>
            </a:r>
            <a:r>
              <a:rPr lang="en-US" sz="2000" dirty="0"/>
              <a:t>/2. At that point R</a:t>
            </a:r>
            <a:r>
              <a:rPr lang="en-US" sz="2000" baseline="-25000" dirty="0"/>
              <a:t>L</a:t>
            </a:r>
            <a:r>
              <a:rPr lang="en-US" sz="2000" dirty="0"/>
              <a:t>=R</a:t>
            </a:r>
            <a:r>
              <a:rPr lang="en-US" sz="2000" baseline="-25000" dirty="0"/>
              <a:t>S</a:t>
            </a:r>
            <a:r>
              <a:rPr lang="en-US" sz="2000" dirty="0"/>
              <a:t>. 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marL="457200" lvl="1" indent="0">
              <a:buNone/>
            </a:pPr>
            <a:endParaRPr lang="en-US" sz="2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083C3D-0DBD-6B4D-8C4D-BC68D1DA4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2EFB42-BE2E-B84A-AE18-28318C6DD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44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0D66D7A-0781-3C4F-9409-75FA93CD3A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3400" y="2971800"/>
            <a:ext cx="1644949" cy="12319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6F7952B-AF6E-B349-8509-4DDF2B1AAC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1500" y="3282950"/>
            <a:ext cx="1346200" cy="6096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AF2AC3D-6276-844E-9E1C-4581547F55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2099" y="5009357"/>
            <a:ext cx="2527300" cy="12319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E26F73A-F102-A74B-8DB0-9A8D956900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3163" y="5428457"/>
            <a:ext cx="927100" cy="39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8618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E6D3F-BDF7-4C4B-9123-BFC5B46E3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4.10 Uygulama 1: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20ECAB-583F-8A4B-A45F-4A63EC67B5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Source modeling</a:t>
            </a:r>
          </a:p>
          <a:p>
            <a:pPr lvl="1"/>
            <a:r>
              <a:rPr lang="en-US" sz="2000" dirty="0"/>
              <a:t>Example: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marL="457200" lvl="1" indent="0">
              <a:buNone/>
            </a:pPr>
            <a:endParaRPr lang="en-US" sz="2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083C3D-0DBD-6B4D-8C4D-BC68D1DA4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2EFB42-BE2E-B84A-AE18-28318C6DD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45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65E539D-7511-0048-BCBC-AE85A1FD51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1905000"/>
            <a:ext cx="5461000" cy="97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80835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E6D3F-BDF7-4C4B-9123-BFC5B46E3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4.10 Uygulama 2: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20ECAB-583F-8A4B-A45F-4A63EC67B5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Resistance measurement.</a:t>
            </a:r>
          </a:p>
          <a:p>
            <a:pPr lvl="1"/>
            <a:r>
              <a:rPr lang="en-US" dirty="0"/>
              <a:t>Wheatstone Bridge.</a:t>
            </a:r>
          </a:p>
          <a:p>
            <a:pPr lvl="2"/>
            <a:r>
              <a:rPr lang="en-US" dirty="0" err="1"/>
              <a:t>Wheatsone</a:t>
            </a:r>
            <a:r>
              <a:rPr lang="en-US" dirty="0"/>
              <a:t> Bridges provides more accurate resistance measurement than Ohmmeters.</a:t>
            </a:r>
          </a:p>
          <a:p>
            <a:pPr lvl="2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083C3D-0DBD-6B4D-8C4D-BC68D1DA4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2EFB42-BE2E-B84A-AE18-28318C6DD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46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279F432-7F5F-C54B-90F1-D317C52630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3352800"/>
            <a:ext cx="3251200" cy="246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84689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E6D3F-BDF7-4C4B-9123-BFC5B46E3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4.10 Uygulama 2: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20ECAB-583F-8A4B-A45F-4A63EC67B5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Resistance measurement.</a:t>
            </a:r>
          </a:p>
          <a:p>
            <a:pPr lvl="1"/>
            <a:r>
              <a:rPr lang="en-US" dirty="0"/>
              <a:t>Wheatstone Bridge.</a:t>
            </a:r>
          </a:p>
          <a:p>
            <a:pPr lvl="2"/>
            <a:r>
              <a:rPr lang="en-US" dirty="0"/>
              <a:t>How does it operate:</a:t>
            </a:r>
          </a:p>
          <a:p>
            <a:pPr lvl="3"/>
            <a:r>
              <a:rPr lang="en-US" dirty="0"/>
              <a:t>Tune the variable resistance until no current passes through the Galvanometer (balanced bridge).</a:t>
            </a:r>
          </a:p>
          <a:p>
            <a:pPr lvl="3"/>
            <a:r>
              <a:rPr lang="en-US" dirty="0"/>
              <a:t>At this point v</a:t>
            </a:r>
            <a:r>
              <a:rPr lang="en-US" baseline="-25000" dirty="0"/>
              <a:t>1</a:t>
            </a:r>
            <a:r>
              <a:rPr lang="en-US" dirty="0"/>
              <a:t> = v</a:t>
            </a:r>
            <a:r>
              <a:rPr lang="en-US" baseline="-25000" dirty="0"/>
              <a:t>2</a:t>
            </a:r>
            <a:r>
              <a:rPr lang="en-US" dirty="0"/>
              <a:t>.</a:t>
            </a:r>
          </a:p>
          <a:p>
            <a:pPr lvl="2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083C3D-0DBD-6B4D-8C4D-BC68D1DA4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2EFB42-BE2E-B84A-AE18-28318C6DD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47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279F432-7F5F-C54B-90F1-D317C52630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3777457"/>
            <a:ext cx="3251200" cy="24638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33234AA-222F-6B45-8E1C-0F52BDDAD5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7999" y="4495800"/>
            <a:ext cx="30607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33001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E6D3F-BDF7-4C4B-9123-BFC5B46E3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4.10 Uygulama 2: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20ECAB-583F-8A4B-A45F-4A63EC67B5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Resistance measurement.</a:t>
            </a:r>
          </a:p>
          <a:p>
            <a:pPr lvl="1"/>
            <a:r>
              <a:rPr lang="en-US" dirty="0"/>
              <a:t>Wheatstone Bridge.</a:t>
            </a:r>
          </a:p>
          <a:p>
            <a:pPr lvl="2"/>
            <a:r>
              <a:rPr lang="en-US" dirty="0"/>
              <a:t>How does it operate:</a:t>
            </a:r>
          </a:p>
          <a:p>
            <a:pPr lvl="3"/>
            <a:r>
              <a:rPr lang="en-US" dirty="0"/>
              <a:t>Tune the variable resistance until no current passes through the Galvanometer (balanced bridge).</a:t>
            </a:r>
          </a:p>
          <a:p>
            <a:pPr lvl="3"/>
            <a:r>
              <a:rPr lang="en-US" dirty="0"/>
              <a:t>At this point v</a:t>
            </a:r>
            <a:r>
              <a:rPr lang="en-US" baseline="-25000" dirty="0"/>
              <a:t>1</a:t>
            </a:r>
            <a:r>
              <a:rPr lang="en-US" dirty="0"/>
              <a:t> = v</a:t>
            </a:r>
            <a:r>
              <a:rPr lang="en-US" baseline="-25000" dirty="0"/>
              <a:t>2</a:t>
            </a:r>
            <a:r>
              <a:rPr lang="en-US" dirty="0"/>
              <a:t>.</a:t>
            </a:r>
          </a:p>
          <a:p>
            <a:pPr lvl="2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083C3D-0DBD-6B4D-8C4D-BC68D1DA4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2EFB42-BE2E-B84A-AE18-28318C6DD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48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279F432-7F5F-C54B-90F1-D317C52630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3777457"/>
            <a:ext cx="3251200" cy="24638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33234AA-222F-6B45-8E1C-0F52BDDAD5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570" y="3434557"/>
            <a:ext cx="3060700" cy="685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C70130-D8B1-644B-A7E8-40591387E4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5600" y="5009357"/>
            <a:ext cx="1422400" cy="92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35897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E6D3F-BDF7-4C4B-9123-BFC5B46E3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4.10 Uygulama 2: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20ECAB-583F-8A4B-A45F-4A63EC67B5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Resistance measurement.</a:t>
            </a:r>
          </a:p>
          <a:p>
            <a:pPr lvl="1"/>
            <a:r>
              <a:rPr lang="en-US" dirty="0"/>
              <a:t>Wheatstone Bridge.</a:t>
            </a:r>
          </a:p>
          <a:p>
            <a:pPr lvl="2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083C3D-0DBD-6B4D-8C4D-BC68D1DA4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2EFB42-BE2E-B84A-AE18-28318C6DD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49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279F432-7F5F-C54B-90F1-D317C52630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74" y="2667000"/>
            <a:ext cx="3251200" cy="2463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568436F-4BB6-3A4F-8067-514F09453A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2941015"/>
            <a:ext cx="5397500" cy="4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89163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E6D3F-BDF7-4C4B-9123-BFC5B46E3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5756"/>
            <a:ext cx="8229600" cy="792162"/>
          </a:xfrm>
        </p:spPr>
        <p:txBody>
          <a:bodyPr/>
          <a:lstStyle/>
          <a:p>
            <a:r>
              <a:rPr lang="tr-TR" dirty="0"/>
              <a:t>4.10 Uygulama 2: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20ECAB-583F-8A4B-A45F-4A63EC67B5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Resistance measurement.</a:t>
            </a:r>
          </a:p>
          <a:p>
            <a:pPr lvl="1"/>
            <a:r>
              <a:rPr lang="en-US" dirty="0"/>
              <a:t>Wheatstone Bridge.</a:t>
            </a:r>
          </a:p>
          <a:p>
            <a:pPr lvl="2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083C3D-0DBD-6B4D-8C4D-BC68D1DA4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2EFB42-BE2E-B84A-AE18-28318C6DD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50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279F432-7F5F-C54B-90F1-D317C52630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21" y="2855186"/>
            <a:ext cx="3251200" cy="2463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0A7AAE1-4EDC-8948-AD05-9F5FF027E6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394" y="2231231"/>
            <a:ext cx="7131926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28898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E6D3F-BDF7-4C4B-9123-BFC5B46E3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4.10 Uygulama 2: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20ECAB-583F-8A4B-A45F-4A63EC67B5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Resistance measurement.</a:t>
            </a:r>
          </a:p>
          <a:p>
            <a:pPr lvl="1"/>
            <a:r>
              <a:rPr lang="en-US" dirty="0"/>
              <a:t>Wheatstone Bridge.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  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Hint: find V</a:t>
            </a:r>
            <a:r>
              <a:rPr lang="en-US" baseline="-25000" dirty="0"/>
              <a:t>TH</a:t>
            </a:r>
            <a:r>
              <a:rPr lang="en-US" dirty="0"/>
              <a:t> and R</a:t>
            </a:r>
            <a:r>
              <a:rPr lang="en-US" baseline="-25000" dirty="0"/>
              <a:t>TH</a:t>
            </a:r>
            <a:r>
              <a:rPr lang="en-US" dirty="0"/>
              <a:t> .</a:t>
            </a:r>
          </a:p>
          <a:p>
            <a:pPr lvl="1"/>
            <a:r>
              <a:rPr lang="en-US" dirty="0"/>
              <a:t>Solve at home..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083C3D-0DBD-6B4D-8C4D-BC68D1DA4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2EFB42-BE2E-B84A-AE18-28318C6DD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51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6FDD5A-FE08-884A-8EE8-D63516FD87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2209800"/>
            <a:ext cx="5448300" cy="313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24420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204C7B-CA03-458A-9372-66A5C1894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4.10 Uygulama 2: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BD95214-D421-8A68-1F8E-A077CFEEF4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90CD53C4-D8BE-58E0-D0DC-2B3F1583B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E531A7E3-9AD3-16B1-2B63-A7C0302DF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13568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DDF1CC6-D5C6-ED80-5E7B-0037DF664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" name="İçerik Yer Tutucusu 6">
            <a:extLst>
              <a:ext uri="{FF2B5EF4-FFF2-40B4-BE49-F238E27FC236}">
                <a16:creationId xmlns:a16="http://schemas.microsoft.com/office/drawing/2014/main" id="{DF269034-25DE-3B10-3F39-2E1FE580BE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" y="30677"/>
            <a:ext cx="4784773" cy="2255323"/>
          </a:xfrm>
        </p:spPr>
      </p:pic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A004A9E3-1090-938A-E779-568C7EA97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2E0253AF-287B-7DB2-E555-AF820E241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01782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3449A4B-C359-0EBE-D028-F0BA21C0C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" name="İçerik Yer Tutucusu 6">
            <a:extLst>
              <a:ext uri="{FF2B5EF4-FFF2-40B4-BE49-F238E27FC236}">
                <a16:creationId xmlns:a16="http://schemas.microsoft.com/office/drawing/2014/main" id="{61C164D4-6BC0-CF8E-6140-B4D250B7CC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791" y="-1"/>
            <a:ext cx="5085609" cy="2395589"/>
          </a:xfrm>
        </p:spPr>
      </p:pic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6A9492C6-E72A-54CC-677F-B5891FD17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7896824-59BF-7E6B-BF22-CEC033AF1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91771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52CA6A3-8630-949C-224B-0D6E37B9A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" name="İçerik Yer Tutucusu 6">
            <a:extLst>
              <a:ext uri="{FF2B5EF4-FFF2-40B4-BE49-F238E27FC236}">
                <a16:creationId xmlns:a16="http://schemas.microsoft.com/office/drawing/2014/main" id="{E0ED72D7-E560-D497-E269-E9319B10B7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" y="136524"/>
            <a:ext cx="4462822" cy="2301876"/>
          </a:xfrm>
        </p:spPr>
      </p:pic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6B1B6AC1-0717-F4FA-69F8-0BAF2E42E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E52FB42A-A7D3-F785-5D5E-1708AAA45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46017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1715CB9-43FE-0EE5-4D99-D165F5A79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" name="İçerik Yer Tutucusu 6">
            <a:extLst>
              <a:ext uri="{FF2B5EF4-FFF2-40B4-BE49-F238E27FC236}">
                <a16:creationId xmlns:a16="http://schemas.microsoft.com/office/drawing/2014/main" id="{ED9AA78E-4847-C39F-C352-9245FDC7CC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2822" y="136525"/>
            <a:ext cx="4901405" cy="2682875"/>
          </a:xfrm>
        </p:spPr>
      </p:pic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5D22D895-92FA-2D45-6C93-2D516EC4B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56B152F2-BDC9-69DC-9045-E5A064CCD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50428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30DF1F3-C855-B055-1C9D-7F8FBDC47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" name="İçerik Yer Tutucusu 6">
            <a:extLst>
              <a:ext uri="{FF2B5EF4-FFF2-40B4-BE49-F238E27FC236}">
                <a16:creationId xmlns:a16="http://schemas.microsoft.com/office/drawing/2014/main" id="{87DAB237-F86F-C48F-810E-79EB2C29C1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" y="12232"/>
            <a:ext cx="5029200" cy="3041854"/>
          </a:xfrm>
        </p:spPr>
      </p:pic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1B140578-0816-F725-7496-C84264943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48580155-07BE-191E-A859-34E2C5521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02440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E84AFB5-5C0B-555A-F155-C647E2DA2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" name="İçerik Yer Tutucusu 6">
            <a:extLst>
              <a:ext uri="{FF2B5EF4-FFF2-40B4-BE49-F238E27FC236}">
                <a16:creationId xmlns:a16="http://schemas.microsoft.com/office/drawing/2014/main" id="{33ACFB5E-8A83-AE18-B72A-3F0BB69F97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" y="30162"/>
            <a:ext cx="4875134" cy="2865438"/>
          </a:xfrm>
        </p:spPr>
      </p:pic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FCDEF52A-CEBD-0C12-5B83-3569A024E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7D540FAF-4AF3-BF57-FA51-E08A0274D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12762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349C47B-E0EE-6D4A-CE9C-245EED675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" name="İçerik Yer Tutucusu 6">
            <a:extLst>
              <a:ext uri="{FF2B5EF4-FFF2-40B4-BE49-F238E27FC236}">
                <a16:creationId xmlns:a16="http://schemas.microsoft.com/office/drawing/2014/main" id="{00C483E3-9E36-5497-B6C1-06F40416BE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399" y="0"/>
            <a:ext cx="3970421" cy="2286000"/>
          </a:xfrm>
        </p:spPr>
      </p:pic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64B5C3BB-AB58-1280-F892-003574C6B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F128EF27-5414-962F-C474-EC87FF3B0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01763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D47D030-CC0C-67B4-14A6-59BD9DCDC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0EEE4E2-4607-0AE2-AA57-EE88326B38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4F324FEB-C4DF-DBF9-0564-2248E50CD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E61C255D-219F-F7D9-84E8-52ED309B5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58588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23ED73F-7E8B-CE65-3F2F-B167E90D1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" name="İçerik Yer Tutucusu 6">
            <a:extLst>
              <a:ext uri="{FF2B5EF4-FFF2-40B4-BE49-F238E27FC236}">
                <a16:creationId xmlns:a16="http://schemas.microsoft.com/office/drawing/2014/main" id="{A7D74B3C-62A9-0624-17EA-AD8C0EFFB8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146703"/>
            <a:ext cx="4114800" cy="3086100"/>
          </a:xfrm>
        </p:spPr>
      </p:pic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F3A2846E-2F85-EAAC-6BA0-55CB27CCD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EC28E86F-D6A8-D42A-D8ED-7AA677C98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15256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741A0EF-54AF-3E22-333C-687B191AB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FD6E5E1-086F-74EC-B455-DFB40129B5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4D5126B1-CEDE-AE69-EC04-160C6B762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Summer 2021-2022</a:t>
            </a:r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77FAD941-00B7-67B4-6A17-54DFE10F9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656811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no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13178</TotalTime>
  <Words>1185</Words>
  <Application>Microsoft Office PowerPoint</Application>
  <PresentationFormat>Ekran Gösterisi (4:3)</PresentationFormat>
  <Paragraphs>313</Paragraphs>
  <Slides>62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62</vt:i4>
      </vt:variant>
    </vt:vector>
  </HeadingPairs>
  <TitlesOfParts>
    <vt:vector size="67" baseType="lpstr">
      <vt:lpstr>Arial</vt:lpstr>
      <vt:lpstr>Calibri</vt:lpstr>
      <vt:lpstr>Cambria</vt:lpstr>
      <vt:lpstr>Cambria Math</vt:lpstr>
      <vt:lpstr>Ofis Teması</vt:lpstr>
      <vt:lpstr>PowerPoint Sunusu</vt:lpstr>
      <vt:lpstr>PowerPoint Sunusu</vt:lpstr>
      <vt:lpstr>4.1 Giriş</vt:lpstr>
      <vt:lpstr>4.2 Doğrusallık Özelliği</vt:lpstr>
      <vt:lpstr>4.2 Doğrusallık Özelliği</vt:lpstr>
      <vt:lpstr>4.2 Doğrusallık Özelliği</vt:lpstr>
      <vt:lpstr>4.2 Doğrusallık Özelliği</vt:lpstr>
      <vt:lpstr>4.2 Doğrusallık Özelliği  (Unit Output Method – Birim çıktı yöntemi)</vt:lpstr>
      <vt:lpstr>4.2 Doğrusallık Özelliği</vt:lpstr>
      <vt:lpstr>4.3 Superpozisyon</vt:lpstr>
      <vt:lpstr>4.3 Superpozisyon</vt:lpstr>
      <vt:lpstr>4.3 Superpozisyon</vt:lpstr>
      <vt:lpstr>4.3 Superpozisyon</vt:lpstr>
      <vt:lpstr>4.3 Superpozisyon</vt:lpstr>
      <vt:lpstr>4.3 Superpozisyon</vt:lpstr>
      <vt:lpstr>4.3 Superpozisyon</vt:lpstr>
      <vt:lpstr>4.3 Superpozisyon</vt:lpstr>
      <vt:lpstr>4.3 Superpozisyon</vt:lpstr>
      <vt:lpstr>4.3 Superpozisyon</vt:lpstr>
      <vt:lpstr>4.4 Kaynak Dönüşümü</vt:lpstr>
      <vt:lpstr>4.4 Kaynak Dönüşümü</vt:lpstr>
      <vt:lpstr>4.3 Superpozisyon</vt:lpstr>
      <vt:lpstr>4.5 Thevenin Teoremi</vt:lpstr>
      <vt:lpstr>4.5 Thevenin Teoremi</vt:lpstr>
      <vt:lpstr>4.5 Thevenin Teoremi</vt:lpstr>
      <vt:lpstr>4.5 Thevenin Teoremi</vt:lpstr>
      <vt:lpstr>4.5 Thevenin Teoremi</vt:lpstr>
      <vt:lpstr>4.5 Thevenin Teoremi</vt:lpstr>
      <vt:lpstr>4.5 Thevenin Teoremi</vt:lpstr>
      <vt:lpstr>4.5 Thevenin Teoremi</vt:lpstr>
      <vt:lpstr>4.5 Thevenin Teoremi</vt:lpstr>
      <vt:lpstr>4.6 Norton Teoremi</vt:lpstr>
      <vt:lpstr>4.6 Norton Teoremi</vt:lpstr>
      <vt:lpstr>4.6 Norton Teoremi</vt:lpstr>
      <vt:lpstr>Norton’s Theorem</vt:lpstr>
      <vt:lpstr>4.8 Güç Aktarımı</vt:lpstr>
      <vt:lpstr>İspat</vt:lpstr>
      <vt:lpstr>4.8 Güç Aktarımı</vt:lpstr>
      <vt:lpstr>4.8 Güç Aktarımı</vt:lpstr>
      <vt:lpstr>4.8 Güç Aktarımı</vt:lpstr>
      <vt:lpstr>4.10 Uygulama 1:</vt:lpstr>
      <vt:lpstr>4.10 Uygulama 1:</vt:lpstr>
      <vt:lpstr>4.10 Uygulama 1:</vt:lpstr>
      <vt:lpstr>4.10 Uygulama 1:</vt:lpstr>
      <vt:lpstr>4.10 Uygulama 1:</vt:lpstr>
      <vt:lpstr>4.10 Uygulama 2:</vt:lpstr>
      <vt:lpstr>4.10 Uygulama 2:</vt:lpstr>
      <vt:lpstr>4.10 Uygulama 2:</vt:lpstr>
      <vt:lpstr>4.10 Uygulama 2:</vt:lpstr>
      <vt:lpstr>4.10 Uygulama 2:</vt:lpstr>
      <vt:lpstr>4.10 Uygulama 2:</vt:lpstr>
      <vt:lpstr>4.10 Uygulama 2: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iozdur</dc:creator>
  <cp:lastModifiedBy>Tolga Girici</cp:lastModifiedBy>
  <cp:revision>278</cp:revision>
  <cp:lastPrinted>2014-01-07T14:13:14Z</cp:lastPrinted>
  <dcterms:created xsi:type="dcterms:W3CDTF">2013-12-26T09:55:15Z</dcterms:created>
  <dcterms:modified xsi:type="dcterms:W3CDTF">2022-09-28T14:44:37Z</dcterms:modified>
</cp:coreProperties>
</file>