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70" r:id="rId2"/>
    <p:sldId id="369" r:id="rId3"/>
    <p:sldId id="393" r:id="rId4"/>
    <p:sldId id="363" r:id="rId5"/>
    <p:sldId id="364" r:id="rId6"/>
    <p:sldId id="394" r:id="rId7"/>
    <p:sldId id="395" r:id="rId8"/>
    <p:sldId id="396" r:id="rId9"/>
    <p:sldId id="398" r:id="rId10"/>
    <p:sldId id="400" r:id="rId11"/>
    <p:sldId id="401" r:id="rId12"/>
    <p:sldId id="402" r:id="rId13"/>
    <p:sldId id="403" r:id="rId14"/>
    <p:sldId id="404" r:id="rId15"/>
    <p:sldId id="469" r:id="rId16"/>
    <p:sldId id="405" r:id="rId17"/>
    <p:sldId id="470" r:id="rId18"/>
    <p:sldId id="406" r:id="rId19"/>
    <p:sldId id="407" r:id="rId20"/>
    <p:sldId id="408" r:id="rId21"/>
    <p:sldId id="471" r:id="rId22"/>
    <p:sldId id="409" r:id="rId23"/>
    <p:sldId id="472" r:id="rId24"/>
    <p:sldId id="410" r:id="rId25"/>
    <p:sldId id="413" r:id="rId26"/>
    <p:sldId id="414" r:id="rId27"/>
    <p:sldId id="415" r:id="rId28"/>
    <p:sldId id="416" r:id="rId29"/>
    <p:sldId id="418" r:id="rId30"/>
    <p:sldId id="419" r:id="rId31"/>
    <p:sldId id="420" r:id="rId32"/>
    <p:sldId id="422" r:id="rId33"/>
    <p:sldId id="473" r:id="rId34"/>
    <p:sldId id="461" r:id="rId35"/>
    <p:sldId id="474" r:id="rId36"/>
    <p:sldId id="425" r:id="rId37"/>
    <p:sldId id="426" r:id="rId38"/>
    <p:sldId id="427" r:id="rId39"/>
    <p:sldId id="428" r:id="rId40"/>
    <p:sldId id="475" r:id="rId41"/>
    <p:sldId id="462" r:id="rId42"/>
    <p:sldId id="476" r:id="rId43"/>
    <p:sldId id="436" r:id="rId44"/>
    <p:sldId id="463" r:id="rId45"/>
    <p:sldId id="464" r:id="rId46"/>
    <p:sldId id="451" r:id="rId47"/>
    <p:sldId id="465" r:id="rId48"/>
    <p:sldId id="439" r:id="rId49"/>
    <p:sldId id="440" r:id="rId50"/>
    <p:sldId id="441" r:id="rId51"/>
    <p:sldId id="454" r:id="rId52"/>
    <p:sldId id="430" r:id="rId53"/>
    <p:sldId id="466" r:id="rId54"/>
    <p:sldId id="467" r:id="rId55"/>
    <p:sldId id="468" r:id="rId56"/>
    <p:sldId id="477" r:id="rId57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5"/>
    <p:restoredTop sz="94568"/>
  </p:normalViewPr>
  <p:slideViewPr>
    <p:cSldViewPr>
      <p:cViewPr varScale="1">
        <p:scale>
          <a:sx n="108" d="100"/>
          <a:sy n="108" d="100"/>
        </p:scale>
        <p:origin x="18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9108B4-A4F5-46B2-B0B9-6D8E1D95975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C0B5BE-732E-4133-8887-88B9E2C6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5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E237D7-6E99-4FBD-98AE-8E800B6E5F47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70AF5-3B03-4C2C-AAB3-07CB3E32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E7A4-AE41-0D4F-B4A8-E4CE301E9D34}" type="datetime1">
              <a:rPr lang="tr-TR" smtClean="0"/>
              <a:t>19.09.2022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ELE 201</a:t>
            </a:r>
          </a:p>
          <a:p>
            <a:r>
              <a:rPr lang="en-US" dirty="0"/>
              <a:t> </a:t>
            </a:r>
            <a:r>
              <a:rPr lang="en-US" dirty="0" err="1"/>
              <a:t>Yaz</a:t>
            </a:r>
            <a:r>
              <a:rPr lang="en-US" dirty="0"/>
              <a:t> 2021-2022</a:t>
            </a:r>
          </a:p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ikdörtgen 6"/>
          <p:cNvSpPr/>
          <p:nvPr userDrawn="1"/>
        </p:nvSpPr>
        <p:spPr>
          <a:xfrm>
            <a:off x="609600" y="6219824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 descr="https://fbcdn-profile-a.akamaihd.net/hprofile-ak-ash2/t1/c32.32.394.394/s160x160/551588_278032102300898_1141797873_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2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>
            <a:lvl1pPr algn="l">
              <a:defRPr/>
            </a:lvl1pPr>
          </a:lstStyle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F7B8-CB3F-B447-8D02-0A300C3DB821}" type="datetime1">
              <a:rPr lang="tr-TR" smtClean="0"/>
              <a:t>19.09.2022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819400" y="6356350"/>
            <a:ext cx="3505200" cy="365125"/>
          </a:xfrm>
        </p:spPr>
        <p:txBody>
          <a:bodyPr/>
          <a:lstStyle/>
          <a:p>
            <a:r>
              <a:rPr lang="en-US" dirty="0"/>
              <a:t>ELE 201</a:t>
            </a:r>
          </a:p>
          <a:p>
            <a:r>
              <a:rPr lang="en-US" dirty="0"/>
              <a:t> </a:t>
            </a:r>
            <a:r>
              <a:rPr lang="en-US" dirty="0" err="1"/>
              <a:t>Yaz</a:t>
            </a:r>
            <a:r>
              <a:rPr lang="en-US" dirty="0"/>
              <a:t> 2021-2022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ikdörtgen 6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609600" y="6230572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67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61B7-7D7A-B545-A84B-B4F07332C112}" type="datetime1">
              <a:rPr lang="tr-TR" smtClean="0"/>
              <a:t>19.09.2022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ELE 201</a:t>
            </a:r>
          </a:p>
          <a:p>
            <a:r>
              <a:rPr lang="en-US" dirty="0"/>
              <a:t> </a:t>
            </a:r>
            <a:r>
              <a:rPr lang="en-US" dirty="0" err="1"/>
              <a:t>Yaz</a:t>
            </a:r>
            <a:r>
              <a:rPr lang="en-US" dirty="0"/>
              <a:t> 2021-2022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5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99E2-4087-8348-9350-F03728EF15A8}" type="datetime1">
              <a:rPr lang="tr-TR" smtClean="0"/>
              <a:t>19.09.2022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ELE 201</a:t>
            </a:r>
          </a:p>
          <a:p>
            <a:r>
              <a:rPr lang="en-US" dirty="0"/>
              <a:t> </a:t>
            </a:r>
            <a:r>
              <a:rPr lang="en-US" dirty="0" err="1"/>
              <a:t>Yaz</a:t>
            </a:r>
            <a:r>
              <a:rPr lang="en-US" dirty="0"/>
              <a:t> 2021-2022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10" name="Dikdörtgen 9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0" y="6230572"/>
            <a:ext cx="9144000" cy="94028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6FE54-1FA7-DB44-AFD5-F918D93F2A4D}" type="datetime1">
              <a:rPr lang="tr-TR" smtClean="0"/>
              <a:t>19.09.2022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27432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ELE 201</a:t>
            </a:r>
          </a:p>
          <a:p>
            <a:r>
              <a:rPr lang="en-US" dirty="0"/>
              <a:t> </a:t>
            </a:r>
            <a:r>
              <a:rPr lang="en-US" dirty="0" err="1"/>
              <a:t>Yaz</a:t>
            </a:r>
            <a:r>
              <a:rPr lang="en-US" dirty="0"/>
              <a:t> 2021-2022</a:t>
            </a:r>
          </a:p>
          <a:p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A96FC-11B3-3D4F-B5EC-CDECA4B03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806450"/>
            <a:ext cx="8966200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9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Bir miktar doğrusal cebir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Cramers</a:t>
            </a:r>
            <a:r>
              <a:rPr lang="en-US" dirty="0"/>
              <a:t>’ rule: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CFFAF6-C3B1-6A46-90DA-20FC35E13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660" y="1443831"/>
            <a:ext cx="522188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7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Bir miktar doğrusal cebir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Cramers</a:t>
            </a:r>
            <a:r>
              <a:rPr lang="en-US" dirty="0"/>
              <a:t>’ rule: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028099-BD07-F544-86C9-DF9935A1B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62200"/>
            <a:ext cx="1511300" cy="2349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0E69C-5C78-A84A-AFB0-AB4707F88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265" y="1145485"/>
            <a:ext cx="5524500" cy="2959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1E9D57-05D5-8040-8A71-26FDBCE2D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0" y="4068763"/>
            <a:ext cx="55245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8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01C31-0FCB-BD49-ABA6-AFC86B1D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Analiz Yöntemleri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35E5-0EB3-5246-AD80-DE1BA53F9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types of analysis</a:t>
            </a:r>
          </a:p>
          <a:p>
            <a:endParaRPr lang="en-US" dirty="0"/>
          </a:p>
          <a:p>
            <a:pPr lvl="1"/>
            <a:r>
              <a:rPr lang="en-US" dirty="0"/>
              <a:t>1. Nodal analysis – uses Kirchhoff’s current law</a:t>
            </a:r>
            <a:endParaRPr lang="tr-TR" dirty="0"/>
          </a:p>
          <a:p>
            <a:pPr lvl="2"/>
            <a:r>
              <a:rPr lang="tr-TR" dirty="0"/>
              <a:t>Düğüm-gerilim yöntemi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2. Mesh Analysis – uses Kirchhoff’s voltage law</a:t>
            </a:r>
            <a:endParaRPr lang="tr-TR" dirty="0"/>
          </a:p>
          <a:p>
            <a:pPr lvl="2"/>
            <a:r>
              <a:rPr lang="tr-TR" dirty="0"/>
              <a:t>Çevre-akım yöntemi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37410-56FE-FE4F-BDFF-3A2B8A85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81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AC1E-7BD4-8342-9600-FFEC71D3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8BD93-7CD1-884D-8B09-FAD6B3F8B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nodal analysis we are interested in finding the node voltages.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F742-C60B-554F-B8C5-F894D980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E7EA1-765E-C047-BF4F-542599707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050" y="2667000"/>
            <a:ext cx="58039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47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2CDCF-97D3-144C-B553-DA745AB9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D2A9F-FB93-3044-B948-6206781B9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node: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In this course we will use</a:t>
            </a:r>
          </a:p>
          <a:p>
            <a:pPr lvl="1"/>
            <a:endParaRPr lang="en-US" dirty="0"/>
          </a:p>
          <a:p>
            <a:r>
              <a:rPr lang="en-US" b="1" dirty="0"/>
              <a:t>The ground has zero voltage.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4CF58-F0AD-7E4B-B810-14A71DFB8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60CD37-C42C-F749-B3D3-90F4D485C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365" y="1729255"/>
            <a:ext cx="3517900" cy="241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B64A7-8BD2-EB41-B147-926D58F72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315" y="4173631"/>
            <a:ext cx="6731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6CF-8E2A-BF40-B8A9-A3C8D88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6A623-E2B0-5E4C-B8D7-F4E550082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by step:</a:t>
            </a:r>
          </a:p>
          <a:p>
            <a:pPr marL="914400" lvl="1" indent="-457200">
              <a:buAutoNum type="arabicPeriod"/>
            </a:pPr>
            <a:r>
              <a:rPr lang="en-US" dirty="0"/>
              <a:t>Assign 0 voltage to ground node,</a:t>
            </a:r>
          </a:p>
          <a:p>
            <a:pPr marL="914400" lvl="1" indent="-457200">
              <a:buAutoNum type="arabicPeriod"/>
            </a:pPr>
            <a:r>
              <a:rPr lang="en-US" dirty="0"/>
              <a:t>Assign voltages to other nodes,</a:t>
            </a:r>
          </a:p>
          <a:p>
            <a:pPr marL="914400" lvl="1" indent="-457200">
              <a:buAutoNum type="arabicPeriod"/>
            </a:pPr>
            <a:r>
              <a:rPr lang="en-US" dirty="0"/>
              <a:t>Assign currents to each component,</a:t>
            </a:r>
          </a:p>
          <a:p>
            <a:pPr marL="914400" lvl="1" indent="-457200">
              <a:buAutoNum type="arabicPeriod"/>
            </a:pPr>
            <a:r>
              <a:rPr lang="en-US" dirty="0"/>
              <a:t>Apply Kirchhoff Current Law (KCL),</a:t>
            </a:r>
          </a:p>
          <a:p>
            <a:pPr marL="914400" lvl="1" indent="-457200">
              <a:buAutoNum type="arabicPeriod"/>
            </a:pPr>
            <a:r>
              <a:rPr lang="en-US" dirty="0"/>
              <a:t>Apply Ohms’ law</a:t>
            </a:r>
          </a:p>
          <a:p>
            <a:pPr marL="914400" lvl="1" indent="-457200">
              <a:buAutoNum type="arabicPeriod"/>
            </a:pPr>
            <a:r>
              <a:rPr lang="en-US" dirty="0"/>
              <a:t>Arrange equations and generate the Matrix.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4C12A-D367-AF4D-8E17-A9BDC8D1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2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6CF-8E2A-BF40-B8A9-A3C8D88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6A623-E2B0-5E4C-B8D7-F4E550082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by step:</a:t>
            </a:r>
          </a:p>
          <a:p>
            <a:pPr marL="914400" lvl="1" indent="-457200">
              <a:buAutoNum type="arabicPeriod"/>
            </a:pPr>
            <a:r>
              <a:rPr lang="en-US" sz="2000" dirty="0"/>
              <a:t>Assign 0 voltage to ground node,</a:t>
            </a:r>
          </a:p>
          <a:p>
            <a:pPr lvl="1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4C12A-D367-AF4D-8E17-A9BDC8D1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8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B5E5FF-DA27-EF4E-87CB-110CE8EFC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05988"/>
            <a:ext cx="2497371" cy="241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E1E93D-6871-644F-80C5-387D4ED77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338" y="2873808"/>
            <a:ext cx="2457723" cy="2361441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B2550AB3-4123-C248-9BA3-2839789C085F}"/>
              </a:ext>
            </a:extLst>
          </p:cNvPr>
          <p:cNvSpPr/>
          <p:nvPr/>
        </p:nvSpPr>
        <p:spPr>
          <a:xfrm>
            <a:off x="3962400" y="3810000"/>
            <a:ext cx="1066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5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6CF-8E2A-BF40-B8A9-A3C8D88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6A623-E2B0-5E4C-B8D7-F4E550082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by step:</a:t>
            </a:r>
          </a:p>
          <a:p>
            <a:pPr marL="914400" lvl="1" indent="-457200">
              <a:buAutoNum type="arabicPeriod"/>
            </a:pPr>
            <a:r>
              <a:rPr lang="en-US" sz="2000" dirty="0"/>
              <a:t>Assign 0 voltage to ground node,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voltages to other nodes,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currents to each component,</a:t>
            </a:r>
          </a:p>
          <a:p>
            <a:pPr marL="457200" lvl="1" indent="0">
              <a:buNone/>
            </a:pPr>
            <a:endParaRPr lang="en-US" sz="2000" dirty="0"/>
          </a:p>
          <a:p>
            <a:pPr marL="914400" lvl="1" indent="-457200">
              <a:buAutoNum type="arabicPeriod"/>
            </a:pP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4C12A-D367-AF4D-8E17-A9BDC8D1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9</a:t>
            </a:fld>
            <a:endParaRPr lang="en-US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2550AB3-4123-C248-9BA3-2839789C085F}"/>
              </a:ext>
            </a:extLst>
          </p:cNvPr>
          <p:cNvSpPr/>
          <p:nvPr/>
        </p:nvSpPr>
        <p:spPr>
          <a:xfrm>
            <a:off x="3962400" y="4539742"/>
            <a:ext cx="1066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9AFD29-E0FF-984A-A613-A4F244CD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82492"/>
            <a:ext cx="2317835" cy="224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FADF2A-CE4B-E04D-9038-293E230EB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631692"/>
            <a:ext cx="24384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63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6CF-8E2A-BF40-B8A9-A3C8D88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6A623-E2B0-5E4C-B8D7-F4E550082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by step:</a:t>
            </a:r>
          </a:p>
          <a:p>
            <a:pPr marL="914400" lvl="1" indent="-457200">
              <a:buAutoNum type="arabicPeriod"/>
            </a:pPr>
            <a:r>
              <a:rPr lang="en-US" sz="2000" dirty="0"/>
              <a:t>Assign 0 voltage to ground node,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voltages to other nodes,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currents to each component,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Apply Kirchhoff Current Law (KCL),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Apply Ohms’ law</a:t>
            </a:r>
          </a:p>
          <a:p>
            <a:pPr marL="914400" lvl="1" indent="-457200">
              <a:buFont typeface="Arial" pitchFamily="34" charset="0"/>
              <a:buAutoNum type="arabicPeriod"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914400" lvl="1" indent="-457200">
              <a:buAutoNum type="arabicPeriod"/>
            </a:pP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4C12A-D367-AF4D-8E17-A9BDC8D1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FADF2A-CE4B-E04D-9038-293E230EB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10781"/>
            <a:ext cx="2438400" cy="2349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3D204-2E81-1D46-ABD2-144D1F6B4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429000"/>
            <a:ext cx="3378200" cy="250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21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6CF-8E2A-BF40-B8A9-A3C8D88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6A623-E2B0-5E4C-B8D7-F4E550082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by step:</a:t>
            </a:r>
          </a:p>
          <a:p>
            <a:pPr marL="914400" lvl="1" indent="-457200">
              <a:buAutoNum type="arabicPeriod"/>
            </a:pPr>
            <a:r>
              <a:rPr lang="en-US" sz="2000" dirty="0"/>
              <a:t>Assign 0 voltage to ground node,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voltages to other nodes,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Assign currents to each component</a:t>
            </a:r>
            <a:r>
              <a:rPr lang="tr-TR" sz="2000" dirty="0"/>
              <a:t> (</a:t>
            </a:r>
            <a:r>
              <a:rPr lang="tr-TR" sz="2000" dirty="0">
                <a:solidFill>
                  <a:srgbClr val="FF0000"/>
                </a:solidFill>
              </a:rPr>
              <a:t>bence bu adıma gerek yok</a:t>
            </a:r>
            <a:r>
              <a:rPr lang="tr-TR" sz="2000" dirty="0"/>
              <a:t>)</a:t>
            </a:r>
            <a:r>
              <a:rPr lang="en-US" sz="2000" dirty="0"/>
              <a:t>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Apply Kirchhoff Current Law (KCL),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Apply Ohms’ law</a:t>
            </a:r>
          </a:p>
          <a:p>
            <a:pPr marL="914400" lvl="1" indent="-457200">
              <a:buFont typeface="Arial" pitchFamily="34" charset="0"/>
              <a:buAutoNum type="arabicPeriod"/>
            </a:pPr>
            <a:r>
              <a:rPr lang="en-US" sz="2000" dirty="0"/>
              <a:t>Arrange equations and generate the Matrix. </a:t>
            </a:r>
          </a:p>
          <a:p>
            <a:pPr marL="457200" lvl="1" indent="0">
              <a:buNone/>
            </a:pPr>
            <a:endParaRPr lang="en-US" sz="2000" dirty="0"/>
          </a:p>
          <a:p>
            <a:pPr marL="914400" lvl="1" indent="-457200">
              <a:buFont typeface="Arial" pitchFamily="34" charset="0"/>
              <a:buAutoNum type="arabicPeriod"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914400" lvl="1" indent="-457200">
              <a:buAutoNum type="arabicPeriod"/>
            </a:pP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4C12A-D367-AF4D-8E17-A9BDC8D1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FADF2A-CE4B-E04D-9038-293E230EB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75100"/>
            <a:ext cx="24384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6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D349-0A53-F14B-9FC9-E0115570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C4AB8-EC41-3A41-941F-2D618E71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9E67C-1C74-AD41-8D54-EB190B8E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FFF493-4A7E-7B4E-8F70-96F13DA18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8011"/>
            <a:ext cx="9144000" cy="583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022BD9-83BC-7541-9AC2-848F1FB69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61174"/>
            <a:ext cx="28702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66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D349-0A53-F14B-9FC9-E0115570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C4AB8-EC41-3A41-941F-2D618E71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9E67C-1C74-AD41-8D54-EB190B8E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24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D349-0A53-F14B-9FC9-E0115570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C4AB8-EC41-3A41-941F-2D618E71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9E67C-1C74-AD41-8D54-EB190B8E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75B197-1771-3C48-883B-3C24F5B9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4599"/>
            <a:ext cx="9144000" cy="5073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C2D6AF-0936-894E-98AE-6C977FD65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" y="1659301"/>
            <a:ext cx="4165600" cy="2413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103ECC-8352-764E-BFAB-5C7369784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659301"/>
            <a:ext cx="44196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83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FAFE0D-B15F-9499-50CF-743B8C86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6A8CB2-A757-E0A8-8FD8-EC0581A99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C1C9F37-FDCB-FCD8-23B7-73C049A2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3293032-677F-9F99-0175-19931611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514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D349-0A53-F14B-9FC9-E0115570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3.2 Düğüm Gerilim Yöntemi</a:t>
            </a:r>
            <a:endParaRPr lang="en-US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4CC81B09-FC7C-3C1A-4511-D5807CB05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0" y="0"/>
            <a:ext cx="3671371" cy="409123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9E67C-1C74-AD41-8D54-EB190B8E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7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8B184B-F240-6313-D4AE-1A2DE47D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15D11F-37AD-55E7-7E2E-728CEDFC7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B4FF4F4-F9B7-33B8-7470-D66DC15A2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04F50FC-2326-B4F0-AFB1-B4D5293A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7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FEAD-F5A9-114F-AB9E-07E95DD0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3.3 Süper Düğüm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1B97C-EA89-F24D-8354-9A4613AB8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4F2E5-4D59-C541-A7A9-3A53E647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7A6679-746D-6B4F-A5C8-EC296E2B7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81542"/>
            <a:ext cx="4146783" cy="3490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C0E5D0-48C4-7842-9623-386EFD00C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0" y="2743200"/>
            <a:ext cx="15494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74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FEAD-F5A9-114F-AB9E-07E95DD0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3.3 Süper Düğüm</a:t>
            </a:r>
            <a:endParaRPr lang="en-US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4F2E5-4D59-C541-A7A9-3A53E647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99AC19-1953-6344-BC97-325953F19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4407540"/>
            <a:ext cx="2400300" cy="170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D48268-941D-524E-8488-A5071EDA8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" y="5362978"/>
            <a:ext cx="4051300" cy="266700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3E21CE37-0582-1969-9743-CB09FF75C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838200"/>
            <a:ext cx="3530781" cy="29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1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E08F-FE16-C14F-AAC4-AD1F15AE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3.3 Süper Düğüm</a:t>
            </a:r>
            <a:endParaRPr lang="en-US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A2368-277B-C144-B41F-132E9FB6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4C8509-6756-4A4C-8EE4-75098DA6E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7" y="1250949"/>
            <a:ext cx="7073900" cy="393700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4FDEB9C-3D2C-0F40-5B6E-711B6FF48D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72201" y="1056992"/>
            <a:ext cx="2971800" cy="25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84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6248CA-7848-1DEA-C02C-C5B12A431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BF5355-D67C-4B72-019A-BFFC70BE5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53C4220-B0E9-9E19-4014-A11D07E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0DE3782-C422-8843-0239-E05156B6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389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E08F-FE16-C14F-AAC4-AD1F15AE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Nodal Analyses</a:t>
            </a: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B79DE465-2BB7-B561-C833-177785095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-152400"/>
            <a:ext cx="3286125" cy="372427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A2368-277B-C144-B41F-132E9FB6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81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CBFC3F-B04A-3600-B04E-912408E3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CFB91B-F524-1150-28A5-7EBF3C3F8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8579910-C7AB-DA15-EFC5-164EA270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40CD4C-F356-867C-B36F-681D4C17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931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FF1EB-8568-624D-861E-7D36BF070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Nodal Analyses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072562-41F0-374D-8915-0950280B0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061200" cy="29591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5E643-4230-104C-8AED-6AC4D70F5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08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Mesh 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Show the meshes and loops in the upper circuit.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9A576D-252E-594B-B9BF-E7C7D612C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81200"/>
            <a:ext cx="6987540" cy="533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894AC1-62A6-0740-A5A4-332DF5674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600" y="2897981"/>
            <a:ext cx="35560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38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Mesh Analysis uses Kirchhoff Voltage Law (KVL)</a:t>
            </a:r>
          </a:p>
          <a:p>
            <a:r>
              <a:rPr lang="en-US" dirty="0"/>
              <a:t>Mesh Analysis is only applicable to planar circuits.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EBD12-9467-1849-A491-E7F7777F4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692"/>
          <a:stretch/>
        </p:blipFill>
        <p:spPr>
          <a:xfrm>
            <a:off x="457200" y="2812257"/>
            <a:ext cx="3797518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625D68-1288-1A40-8ACC-21DF4BF00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722" y="2819400"/>
            <a:ext cx="1828800" cy="23452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60A5BC-8524-0F43-90FE-D30293DBF5EC}"/>
              </a:ext>
            </a:extLst>
          </p:cNvPr>
          <p:cNvSpPr txBox="1"/>
          <p:nvPr/>
        </p:nvSpPr>
        <p:spPr>
          <a:xfrm>
            <a:off x="1371600" y="5328444"/>
            <a:ext cx="2209800" cy="381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/>
              <a:t>Planar or nonplanar?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B2F408-E387-C14D-AD04-77A0B5189511}"/>
              </a:ext>
            </a:extLst>
          </p:cNvPr>
          <p:cNvSpPr txBox="1"/>
          <p:nvPr/>
        </p:nvSpPr>
        <p:spPr>
          <a:xfrm>
            <a:off x="5646222" y="5328444"/>
            <a:ext cx="2209800" cy="381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/>
              <a:t>Planar or nonplanar?</a:t>
            </a:r>
          </a:p>
        </p:txBody>
      </p:sp>
    </p:spTree>
    <p:extLst>
      <p:ext uri="{BB962C8B-B14F-4D97-AF65-F5344CB8AC3E}">
        <p14:creationId xmlns:p14="http://schemas.microsoft.com/office/powerpoint/2010/main" val="2753759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Mesh Analysis uses Kirchhoff Voltage Law (KVL)</a:t>
            </a:r>
          </a:p>
          <a:p>
            <a:r>
              <a:rPr lang="en-US" dirty="0"/>
              <a:t>Mesh Analysis is only applicable to planar circuits.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625D68-1288-1A40-8ACC-21DF4BF00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35604"/>
            <a:ext cx="2209800" cy="2833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04FF62-E2E2-3943-ADDA-0597DBDE3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661" y="2895600"/>
            <a:ext cx="3007890" cy="2309283"/>
          </a:xfrm>
          <a:prstGeom prst="rect">
            <a:avLst/>
          </a:prstGeom>
        </p:spPr>
      </p:pic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B608F1DD-C549-5646-AA6A-D41B31EDC27D}"/>
              </a:ext>
            </a:extLst>
          </p:cNvPr>
          <p:cNvSpPr/>
          <p:nvPr/>
        </p:nvSpPr>
        <p:spPr>
          <a:xfrm>
            <a:off x="3962400" y="3962400"/>
            <a:ext cx="13716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13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by step mesh analysis</a:t>
            </a:r>
          </a:p>
          <a:p>
            <a:pPr lvl="1"/>
            <a:r>
              <a:rPr lang="en-US" dirty="0"/>
              <a:t>Assign mesh currents</a:t>
            </a:r>
          </a:p>
          <a:p>
            <a:pPr lvl="1"/>
            <a:r>
              <a:rPr lang="en-US" dirty="0"/>
              <a:t>Apply KVL and Ohms’ Law to each mesh</a:t>
            </a:r>
          </a:p>
          <a:p>
            <a:pPr lvl="1"/>
            <a:r>
              <a:rPr lang="en-US" dirty="0"/>
              <a:t>Solve the resulting n equations.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03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by step mesh analysis</a:t>
            </a:r>
          </a:p>
          <a:p>
            <a:pPr lvl="1"/>
            <a:r>
              <a:rPr lang="en-US" dirty="0"/>
              <a:t>Assign mesh currents</a:t>
            </a:r>
          </a:p>
          <a:p>
            <a:pPr lvl="1"/>
            <a:r>
              <a:rPr lang="en-US" dirty="0"/>
              <a:t>Apply KVL and Ohms’ law to each mesh</a:t>
            </a:r>
            <a:endParaRPr lang="tr-TR" dirty="0"/>
          </a:p>
          <a:p>
            <a:pPr lvl="1"/>
            <a:r>
              <a:rPr lang="tr-TR" dirty="0"/>
              <a:t>Denklemleri yazalım (iki bilinmeyen iki denklem)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4F278C-A9AC-A64A-B9EB-2A9A5959E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352800"/>
            <a:ext cx="3602678" cy="17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4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3.4 Çevre Akım Yöntemi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8F57C-F5F9-2A41-904A-BDA68022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by step mesh analysis</a:t>
            </a:r>
          </a:p>
          <a:p>
            <a:pPr lvl="1"/>
            <a:r>
              <a:rPr lang="en-US" dirty="0"/>
              <a:t>Assign mesh currents</a:t>
            </a:r>
          </a:p>
          <a:p>
            <a:pPr lvl="1"/>
            <a:r>
              <a:rPr lang="en-US" dirty="0"/>
              <a:t>Apply KVL and Ohms’ law to each mesh</a:t>
            </a:r>
          </a:p>
          <a:p>
            <a:pPr lvl="1"/>
            <a:r>
              <a:rPr lang="en-US" dirty="0"/>
              <a:t>Solve the resulting n equations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A4E7EB-48E3-6143-B6F2-B086B9637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104" y="3787775"/>
            <a:ext cx="4152900" cy="901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88F97A-5847-F341-A623-4C4B3FC28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902200"/>
            <a:ext cx="4076700" cy="50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F59B48-9E7A-6B4A-ABA0-13E5F7061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2" y="3619500"/>
            <a:ext cx="4266418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30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BADC8-452A-8749-9063-13B521E1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66C7A-A953-C74F-8EF6-7DB801D5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1B7E69-A92A-894B-A82E-76A75809E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377"/>
            <a:ext cx="9144000" cy="625058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7213C9F5-46C9-539A-987F-0D3C16ED2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67539"/>
            <a:ext cx="4305521" cy="31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82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7EF00-2576-7E45-BE55-61340EB9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9A47E-E73B-F844-B821-3496D3F5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CFF90C-9C9E-6945-A6C2-E54EB8B90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7252"/>
            <a:ext cx="8686800" cy="56487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8F834889-5A9F-118F-820B-EE793BF52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855" y="1215118"/>
            <a:ext cx="3008545" cy="246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06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B66BB7-608D-2978-3891-5E48A85C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A75D30-D891-52D3-022D-8B459A4BF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8DA46F3-258D-57E5-0AD1-F59C3B87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4AA842E-2370-8A2A-6C09-C968CFD0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08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DED4AD-EFF3-5E3D-D986-85EE9DDB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7988B84-5E56-3DFA-CD6C-FAB2880CB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AE246DF-02A5-4DD3-086A-7542A975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34</a:t>
            </a:fld>
            <a:endParaRPr lang="en-US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9799A7F-968F-81DC-5549-8A009D63C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3735"/>
            <a:ext cx="3208061" cy="302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18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1021EC-0F78-3DCF-8B36-09A7C2EC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0EE61C-C756-FEC7-C7EC-4276BB8DB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5D0385E-379B-9523-E7FE-4E59AB0D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6C6B90-A5DE-7BBA-E766-8BD61EFB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84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2167-A25E-F34C-B58E-CC278809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3.5 Süper Çevre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7C67-34EF-834A-9C2D-F85F77F2A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source exists in only one mesh.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DCD11-16BE-A94A-AFBA-A6857E7B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900090-95D1-114B-92C7-2746903D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14" y="1701800"/>
            <a:ext cx="4292600" cy="172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12C3D2-1E20-9F4A-8172-9AFFE74DF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0" y="1530350"/>
            <a:ext cx="1320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49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2167-A25E-F34C-B58E-CC278809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3.5 Süper Çevre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7C67-34EF-834A-9C2D-F85F77F2A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source exists between two meshes.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DCD11-16BE-A94A-AFBA-A6857E7B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EA29A9-2A62-ED44-8A8E-3944B270B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87123"/>
            <a:ext cx="3950918" cy="244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596E5-AFF3-6440-8729-6C3D9B62C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521" y="2450507"/>
            <a:ext cx="4330700" cy="213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FB233-D454-034D-A5B7-0191EDD4A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5293004"/>
            <a:ext cx="75057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12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2167-A25E-F34C-B58E-CC278809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3.5 Süper Çevre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7C67-34EF-834A-9C2D-F85F77F2A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source exists between two meshes.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DCD11-16BE-A94A-AFBA-A6857E7B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596E5-AFF3-6440-8729-6C3D9B62C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981200"/>
            <a:ext cx="43307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2167-A25E-F34C-B58E-CC278809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/>
              <a:t>3.5 </a:t>
            </a:r>
            <a:r>
              <a:rPr lang="en-US" sz="3600" dirty="0"/>
              <a:t>Mesh Analysis with Current Source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DCD11-16BE-A94A-AFBA-A6857E7B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39</a:t>
            </a:fld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92142F5-0F8F-8305-1B44-1DD0306C1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75463"/>
            <a:ext cx="8229600" cy="335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48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C95160-7359-8593-B8CA-DD42A2BB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556454-7B6E-F04E-C1DB-AD2C582B7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6B213AF-B082-6995-B4FE-3FF156C99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6799258-6811-2D63-9690-4076E4F85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14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4D26CF-045E-D7D0-312C-AF1BA780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7999B632-8004-DACD-6081-8AEEAA921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-6562"/>
            <a:ext cx="3657600" cy="3217653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390616F-9D4A-BC5B-4AF4-94EF591D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5065894-B271-3225-03F1-32029490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7319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4BB3EF-3CCD-78FA-A478-138401EC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1DEF39-B2DD-0FD8-5705-7D86DB85A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D81D6B2-A4CF-20C5-26AF-681DDCE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61CB6E8-FF60-3729-4E23-A0333489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96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91FD00-181A-3742-9ACF-A05571659D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535" y="136525"/>
            <a:ext cx="7641465" cy="37940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BB19E-B9F9-4945-89B6-A6910BF0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500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0092A1-A00A-3E55-3EB1-7AD5BCAC4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E84162-A605-042B-7AB8-BC6F40BEA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78BE6D0-FE36-BEC1-D782-5122D04C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2FD2117-D0E8-040A-24E6-2D17A41F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059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8AF22A-6957-7346-6F9E-2862CA9AA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F144FA-C4AD-0DEF-3F7A-380C07C6A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F941C6F-6E55-E595-D917-C4555B456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AEEC0B-D901-4A16-9680-9ABB1D74E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853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A8CED-F394-9444-A7E6-B9AB00DF4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BB19E-B9F9-4945-89B6-A6910BF0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4DC75D2E-674F-D91A-62CA-10D5BA8E4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161570-B4B4-A245-83AA-C8FD2C1A05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33905"/>
            <a:ext cx="7133790" cy="339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21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944740-FD1E-CA2D-0EFC-22C17C19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5F9B5E-031B-4A14-FC1C-7EDEA79D2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5E43229-F11C-E3E3-DBCA-CDABB19A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1F434C-C68B-0277-2903-633C3357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8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FCC5-D88C-FA40-B5A7-99AE2783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DGY ve ÇAY arasında tercih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1108E-D745-5649-8CC9-740AD7FE0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principle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nodal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mesh </a:t>
            </a:r>
            <a:r>
              <a:rPr lang="tr-TR" dirty="0" err="1"/>
              <a:t>analysis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useful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circuit</a:t>
            </a:r>
            <a:r>
              <a:rPr lang="tr-TR" dirty="0"/>
              <a:t>.</a:t>
            </a:r>
          </a:p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determines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is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efficient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solving</a:t>
            </a:r>
            <a:r>
              <a:rPr lang="tr-TR" dirty="0"/>
              <a:t> a </a:t>
            </a:r>
            <a:r>
              <a:rPr lang="tr-TR" dirty="0" err="1"/>
              <a:t>circuit</a:t>
            </a:r>
            <a:r>
              <a:rPr lang="tr-TR" dirty="0"/>
              <a:t> problem?</a:t>
            </a:r>
          </a:p>
          <a:p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factors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dictate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choice</a:t>
            </a:r>
            <a:r>
              <a:rPr lang="tr-TR" dirty="0"/>
              <a:t>:</a:t>
            </a:r>
          </a:p>
          <a:p>
            <a:pPr lvl="1"/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particular</a:t>
            </a:r>
            <a:r>
              <a:rPr lang="tr-TR" dirty="0"/>
              <a:t> network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factor</a:t>
            </a:r>
            <a:endParaRPr lang="tr-TR" dirty="0"/>
          </a:p>
          <a:p>
            <a:pPr lvl="1"/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factor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required</a:t>
            </a:r>
            <a:endParaRPr lang="tr-TR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9F107-89CB-7F44-B782-2E105C44F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96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00B52-8C7D-8641-8CAB-643F2B8A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ÇAY tercih etmek için…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272B-89FE-BF40-85E6-691DF80C5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network </a:t>
            </a:r>
            <a:r>
              <a:rPr lang="tr-TR" dirty="0" err="1"/>
              <a:t>contains</a:t>
            </a:r>
            <a:r>
              <a:rPr lang="tr-TR" dirty="0"/>
              <a:t>:</a:t>
            </a:r>
          </a:p>
          <a:p>
            <a:pPr lvl="1"/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series</a:t>
            </a:r>
            <a:r>
              <a:rPr lang="tr-TR" dirty="0"/>
              <a:t> </a:t>
            </a:r>
            <a:r>
              <a:rPr lang="tr-TR" dirty="0" err="1"/>
              <a:t>connected</a:t>
            </a:r>
            <a:r>
              <a:rPr lang="tr-TR" dirty="0"/>
              <a:t> </a:t>
            </a:r>
            <a:r>
              <a:rPr lang="tr-TR" dirty="0" err="1"/>
              <a:t>elements</a:t>
            </a:r>
            <a:endParaRPr lang="tr-TR" dirty="0"/>
          </a:p>
          <a:p>
            <a:pPr lvl="1"/>
            <a:r>
              <a:rPr lang="tr-TR" dirty="0" err="1"/>
              <a:t>Voltage</a:t>
            </a:r>
            <a:r>
              <a:rPr lang="tr-TR" dirty="0"/>
              <a:t> </a:t>
            </a:r>
            <a:r>
              <a:rPr lang="tr-TR" dirty="0" err="1"/>
              <a:t>sources</a:t>
            </a:r>
            <a:endParaRPr lang="tr-TR" dirty="0"/>
          </a:p>
          <a:p>
            <a:pPr lvl="1"/>
            <a:r>
              <a:rPr lang="tr-TR" dirty="0" err="1"/>
              <a:t>Supermeshes</a:t>
            </a:r>
            <a:endParaRPr lang="tr-TR" dirty="0"/>
          </a:p>
          <a:p>
            <a:pPr lvl="1"/>
            <a:r>
              <a:rPr lang="tr-TR" dirty="0"/>
              <a:t>A </a:t>
            </a:r>
            <a:r>
              <a:rPr lang="tr-TR" dirty="0" err="1"/>
              <a:t>circuit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fewer</a:t>
            </a:r>
            <a:r>
              <a:rPr lang="tr-TR" dirty="0"/>
              <a:t> </a:t>
            </a:r>
            <a:r>
              <a:rPr lang="tr-TR" dirty="0" err="1"/>
              <a:t>meshes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nodes</a:t>
            </a:r>
            <a:endParaRPr lang="tr-TR" dirty="0"/>
          </a:p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branch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mesh </a:t>
            </a:r>
            <a:r>
              <a:rPr lang="tr-TR" dirty="0" err="1"/>
              <a:t>currents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solved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.</a:t>
            </a:r>
          </a:p>
          <a:p>
            <a:r>
              <a:rPr lang="tr-TR" dirty="0"/>
              <a:t>Mesh </a:t>
            </a:r>
            <a:r>
              <a:rPr lang="tr-TR" dirty="0" err="1"/>
              <a:t>analysis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suitable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transistor </a:t>
            </a:r>
            <a:r>
              <a:rPr lang="tr-TR" dirty="0" err="1"/>
              <a:t>circuits</a:t>
            </a:r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is not </a:t>
            </a:r>
            <a:r>
              <a:rPr lang="tr-TR" dirty="0" err="1"/>
              <a:t>appropriate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operational</a:t>
            </a:r>
            <a:r>
              <a:rPr lang="tr-TR" dirty="0"/>
              <a:t> </a:t>
            </a:r>
            <a:r>
              <a:rPr lang="tr-TR" dirty="0" err="1"/>
              <a:t>amplifiers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direct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obtain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voltage</a:t>
            </a:r>
            <a:r>
              <a:rPr lang="tr-TR" dirty="0"/>
              <a:t> </a:t>
            </a:r>
            <a:r>
              <a:rPr lang="tr-TR" dirty="0" err="1"/>
              <a:t>across</a:t>
            </a:r>
            <a:r>
              <a:rPr lang="tr-TR" dirty="0"/>
              <a:t> an op-</a:t>
            </a:r>
            <a:r>
              <a:rPr lang="tr-TR" dirty="0" err="1"/>
              <a:t>amp</a:t>
            </a:r>
            <a:r>
              <a:rPr lang="tr-TR" dirty="0"/>
              <a:t>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32733-C6B0-7B45-B285-1F50138D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31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E51F4-6C3A-534B-9E39-7616E1F1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DGY tercih etmek için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85AB6-4759-5E43-9B0D-0A2B71B00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network </a:t>
            </a:r>
            <a:r>
              <a:rPr lang="tr-TR" dirty="0" err="1"/>
              <a:t>contains</a:t>
            </a:r>
            <a:r>
              <a:rPr lang="tr-TR" dirty="0"/>
              <a:t>:</a:t>
            </a:r>
          </a:p>
          <a:p>
            <a:pPr lvl="1"/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parallel</a:t>
            </a:r>
            <a:r>
              <a:rPr lang="tr-TR" dirty="0"/>
              <a:t> </a:t>
            </a:r>
            <a:r>
              <a:rPr lang="tr-TR" dirty="0" err="1"/>
              <a:t>connected</a:t>
            </a:r>
            <a:r>
              <a:rPr lang="tr-TR" dirty="0"/>
              <a:t> </a:t>
            </a:r>
            <a:r>
              <a:rPr lang="tr-TR" dirty="0" err="1"/>
              <a:t>elements</a:t>
            </a:r>
            <a:endParaRPr lang="tr-TR" dirty="0"/>
          </a:p>
          <a:p>
            <a:pPr lvl="1"/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sources</a:t>
            </a:r>
            <a:endParaRPr lang="tr-TR" dirty="0"/>
          </a:p>
          <a:p>
            <a:pPr lvl="1"/>
            <a:r>
              <a:rPr lang="tr-TR" dirty="0" err="1"/>
              <a:t>Supernodes</a:t>
            </a:r>
            <a:endParaRPr lang="tr-TR" dirty="0"/>
          </a:p>
          <a:p>
            <a:pPr lvl="1"/>
            <a:r>
              <a:rPr lang="tr-TR" dirty="0" err="1"/>
              <a:t>Circuits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fewer</a:t>
            </a:r>
            <a:r>
              <a:rPr lang="tr-TR" dirty="0"/>
              <a:t> </a:t>
            </a:r>
            <a:r>
              <a:rPr lang="tr-TR" dirty="0" err="1"/>
              <a:t>nodes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meshes</a:t>
            </a:r>
            <a:endParaRPr lang="tr-TR" dirty="0"/>
          </a:p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node</a:t>
            </a:r>
            <a:r>
              <a:rPr lang="tr-TR" dirty="0"/>
              <a:t> </a:t>
            </a:r>
            <a:r>
              <a:rPr lang="tr-TR" dirty="0" err="1"/>
              <a:t>voltages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solved</a:t>
            </a:r>
            <a:r>
              <a:rPr lang="tr-TR" dirty="0"/>
              <a:t> </a:t>
            </a:r>
            <a:r>
              <a:rPr lang="tr-TR" dirty="0" err="1"/>
              <a:t>for</a:t>
            </a:r>
            <a:endParaRPr lang="tr-TR" dirty="0"/>
          </a:p>
          <a:p>
            <a:r>
              <a:rPr lang="tr-TR" dirty="0" err="1"/>
              <a:t>Non-planar</a:t>
            </a:r>
            <a:r>
              <a:rPr lang="tr-TR" dirty="0"/>
              <a:t> </a:t>
            </a:r>
            <a:r>
              <a:rPr lang="tr-TR" dirty="0" err="1"/>
              <a:t>circuits</a:t>
            </a:r>
            <a:r>
              <a:rPr lang="tr-TR" dirty="0"/>
              <a:t> can </a:t>
            </a:r>
            <a:r>
              <a:rPr lang="tr-TR" dirty="0" err="1"/>
              <a:t>only</a:t>
            </a:r>
            <a:r>
              <a:rPr lang="tr-TR" dirty="0"/>
              <a:t> be </a:t>
            </a:r>
            <a:r>
              <a:rPr lang="tr-TR" dirty="0" err="1"/>
              <a:t>solved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nodal</a:t>
            </a:r>
            <a:r>
              <a:rPr lang="tr-TR" dirty="0"/>
              <a:t> </a:t>
            </a:r>
            <a:r>
              <a:rPr lang="tr-TR" dirty="0" err="1"/>
              <a:t>analysis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format is </a:t>
            </a:r>
            <a:r>
              <a:rPr lang="tr-TR" dirty="0" err="1"/>
              <a:t>easier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solve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computer</a:t>
            </a:r>
            <a:endParaRPr lang="tr-TR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22CD7-8D08-3743-BFF5-2FCC424D5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2326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1368-C262-7447-B9FF-551974CB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3.9 </a:t>
            </a:r>
            <a:r>
              <a:rPr lang="en-US" dirty="0"/>
              <a:t>DC Transistor Circuits</a:t>
            </a:r>
            <a:br>
              <a:rPr lang="tr-TR" dirty="0"/>
            </a:br>
            <a:r>
              <a:rPr lang="tr-TR" dirty="0">
                <a:solidFill>
                  <a:srgbClr val="FF0000"/>
                </a:solidFill>
              </a:rPr>
              <a:t>Bu konuyu ele 224 dersinde göreceğiz, o nedenle şimdi görmemizin bir anlamı yok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3CED4-70F8-8448-8E64-37964A4A8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Uygulama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63022-FC68-7044-8480-AC8F020D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591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F849-DF96-C149-9C8E-C62A8668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CF39B282-0C06-0BFE-2CE4-A87EF1648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28600"/>
            <a:ext cx="4454913" cy="25908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39895-8F28-3549-A927-B9817C834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839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11B2E5-FD5D-E6C3-20AF-CB50786F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3A466AE5-0E12-385C-1114-4BCB86945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99" y="228600"/>
            <a:ext cx="6884897" cy="1219200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EC4C7B0-6CFD-D3D8-26D2-4685871F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D7AEA8-1175-04EB-B3C0-F0147B25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53</a:t>
            </a:fld>
            <a:endParaRPr lang="en-US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E44CE193-475C-2421-8536-D6A45CBC7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71" y="1458686"/>
            <a:ext cx="3864429" cy="199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80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A3659F-6A04-1BC5-DF12-4D85F518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D30623E9-FE28-1D91-0096-C47253461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81573"/>
            <a:ext cx="4038600" cy="2476911"/>
          </a:xfr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C5FCD51-E5AC-04C8-CD0D-25A8DCA4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3B4638C-F4CF-453D-ADD8-6EF28793A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113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F2F47-E1A1-8E3C-5E0C-7CB11C11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8FCA75A-4117-9C93-AA24-393F31DE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1ABF4AD-8D66-8418-E99F-A358A186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55</a:t>
            </a:fld>
            <a:endParaRPr lang="en-US" dirty="0"/>
          </a:p>
        </p:txBody>
      </p:sp>
      <p:pic>
        <p:nvPicPr>
          <p:cNvPr id="11" name="İçerik Yer Tutucusu 10">
            <a:extLst>
              <a:ext uri="{FF2B5EF4-FFF2-40B4-BE49-F238E27FC236}">
                <a16:creationId xmlns:a16="http://schemas.microsoft.com/office/drawing/2014/main" id="{A3A4A1AF-6AB2-2674-1171-4F98E4CD8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" y="114754"/>
            <a:ext cx="4306206" cy="3619046"/>
          </a:xfrm>
        </p:spPr>
      </p:pic>
    </p:spTree>
    <p:extLst>
      <p:ext uri="{BB962C8B-B14F-4D97-AF65-F5344CB8AC3E}">
        <p14:creationId xmlns:p14="http://schemas.microsoft.com/office/powerpoint/2010/main" val="30739813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5CDC2F-A2B7-9E58-86FC-4B292AE1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E54A48-4020-04C0-497E-21BB6CCD3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01334F0-51CD-7210-AFC9-76E4DF79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 201</a:t>
            </a:r>
          </a:p>
          <a:p>
            <a:r>
              <a:rPr lang="en-US"/>
              <a:t> Yaz 2021-2022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FB6B0E-699B-575D-53AA-8C17988A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853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11560</TotalTime>
  <Words>818</Words>
  <Application>Microsoft Office PowerPoint</Application>
  <PresentationFormat>Ekran Gösterisi (4:3)</PresentationFormat>
  <Paragraphs>226</Paragraphs>
  <Slides>56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60" baseType="lpstr">
      <vt:lpstr>Arial</vt:lpstr>
      <vt:lpstr>Calibri</vt:lpstr>
      <vt:lpstr>Cambria</vt:lpstr>
      <vt:lpstr>Ofis Teması</vt:lpstr>
      <vt:lpstr>PowerPoint Sunusu</vt:lpstr>
      <vt:lpstr>Bir miktar doğrusal cebir</vt:lpstr>
      <vt:lpstr>Bir miktar doğrusal cebir</vt:lpstr>
      <vt:lpstr>Analiz Yöntemleri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3.2 Düğüm Gerilim Yöntemi</vt:lpstr>
      <vt:lpstr>PowerPoint Sunusu</vt:lpstr>
      <vt:lpstr>3.2 Düğüm Gerilim Yöntemi</vt:lpstr>
      <vt:lpstr>PowerPoint Sunusu</vt:lpstr>
      <vt:lpstr>3.3 Süper Düğüm</vt:lpstr>
      <vt:lpstr>3.3 Süper Düğüm</vt:lpstr>
      <vt:lpstr>3.3 Süper Düğüm</vt:lpstr>
      <vt:lpstr>PowerPoint Sunusu</vt:lpstr>
      <vt:lpstr>Nodal Analyses</vt:lpstr>
      <vt:lpstr>PowerPoint Sunusu</vt:lpstr>
      <vt:lpstr>Nodal Analyses</vt:lpstr>
      <vt:lpstr>3.4 Çevre Akım Yöntemi</vt:lpstr>
      <vt:lpstr>3.4 Çevre Akım Yöntemi</vt:lpstr>
      <vt:lpstr>3.4 Çevre Akım Yöntemi</vt:lpstr>
      <vt:lpstr>3.4 Çevre Akım Yöntemi</vt:lpstr>
      <vt:lpstr>3.4 Çevre Akım Yöntemi</vt:lpstr>
      <vt:lpstr>3.4 Çevre Akım Yöntemi</vt:lpstr>
      <vt:lpstr>PowerPoint Sunusu</vt:lpstr>
      <vt:lpstr>PowerPoint Sunusu</vt:lpstr>
      <vt:lpstr>PowerPoint Sunusu</vt:lpstr>
      <vt:lpstr>PowerPoint Sunusu</vt:lpstr>
      <vt:lpstr>PowerPoint Sunusu</vt:lpstr>
      <vt:lpstr>3.5 Süper Çevre</vt:lpstr>
      <vt:lpstr>3.5 Süper Çevre</vt:lpstr>
      <vt:lpstr>3.5 Süper Çevre</vt:lpstr>
      <vt:lpstr>3.5 Mesh Analysis with Current Source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DGY ve ÇAY arasında tercih</vt:lpstr>
      <vt:lpstr>ÇAY tercih etmek için…</vt:lpstr>
      <vt:lpstr>DGY tercih etmek için</vt:lpstr>
      <vt:lpstr>3.9 DC Transistor Circuits Bu konuyu ele 224 dersinde göreceğiz, o nedenle şimdi görmemizin bir anlamı yok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iozdur</dc:creator>
  <cp:lastModifiedBy>Tolga Girici</cp:lastModifiedBy>
  <cp:revision>217</cp:revision>
  <cp:lastPrinted>2022-09-19T12:49:00Z</cp:lastPrinted>
  <dcterms:created xsi:type="dcterms:W3CDTF">2013-12-26T09:55:15Z</dcterms:created>
  <dcterms:modified xsi:type="dcterms:W3CDTF">2022-09-19T14:00:04Z</dcterms:modified>
</cp:coreProperties>
</file>