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329" r:id="rId2"/>
    <p:sldId id="330" r:id="rId3"/>
    <p:sldId id="331" r:id="rId4"/>
    <p:sldId id="332" r:id="rId5"/>
    <p:sldId id="335" r:id="rId6"/>
    <p:sldId id="333" r:id="rId7"/>
    <p:sldId id="396" r:id="rId8"/>
    <p:sldId id="334" r:id="rId9"/>
    <p:sldId id="336" r:id="rId10"/>
    <p:sldId id="397" r:id="rId11"/>
    <p:sldId id="338" r:id="rId12"/>
    <p:sldId id="339" r:id="rId13"/>
    <p:sldId id="341" r:id="rId14"/>
    <p:sldId id="340" r:id="rId15"/>
    <p:sldId id="343" r:id="rId16"/>
    <p:sldId id="344" r:id="rId17"/>
    <p:sldId id="345" r:id="rId18"/>
    <p:sldId id="353" r:id="rId19"/>
    <p:sldId id="342" r:id="rId20"/>
    <p:sldId id="346" r:id="rId21"/>
    <p:sldId id="347" r:id="rId22"/>
    <p:sldId id="348" r:id="rId23"/>
    <p:sldId id="351" r:id="rId24"/>
    <p:sldId id="398" r:id="rId25"/>
    <p:sldId id="355" r:id="rId26"/>
    <p:sldId id="352" r:id="rId27"/>
    <p:sldId id="356" r:id="rId28"/>
    <p:sldId id="357" r:id="rId29"/>
    <p:sldId id="358" r:id="rId30"/>
    <p:sldId id="360" r:id="rId31"/>
    <p:sldId id="373" r:id="rId32"/>
    <p:sldId id="399" r:id="rId33"/>
    <p:sldId id="374" r:id="rId34"/>
    <p:sldId id="375" r:id="rId35"/>
    <p:sldId id="376" r:id="rId36"/>
    <p:sldId id="377" r:id="rId37"/>
    <p:sldId id="378" r:id="rId38"/>
    <p:sldId id="379" r:id="rId39"/>
    <p:sldId id="380" r:id="rId40"/>
    <p:sldId id="381" r:id="rId41"/>
    <p:sldId id="383" r:id="rId42"/>
    <p:sldId id="384" r:id="rId43"/>
    <p:sldId id="386" r:id="rId44"/>
    <p:sldId id="389" r:id="rId45"/>
    <p:sldId id="390" r:id="rId46"/>
    <p:sldId id="391" r:id="rId47"/>
    <p:sldId id="392" r:id="rId48"/>
    <p:sldId id="393" r:id="rId49"/>
    <p:sldId id="394" r:id="rId50"/>
    <p:sldId id="409" r:id="rId51"/>
    <p:sldId id="408" r:id="rId52"/>
    <p:sldId id="407" r:id="rId53"/>
    <p:sldId id="406" r:id="rId54"/>
    <p:sldId id="405" r:id="rId55"/>
    <p:sldId id="404" r:id="rId56"/>
    <p:sldId id="400" r:id="rId57"/>
    <p:sldId id="401" r:id="rId58"/>
    <p:sldId id="402" r:id="rId59"/>
    <p:sldId id="403" r:id="rId60"/>
    <p:sldId id="395" r:id="rId6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55"/>
    <p:restoredTop sz="94568"/>
  </p:normalViewPr>
  <p:slideViewPr>
    <p:cSldViewPr>
      <p:cViewPr varScale="1">
        <p:scale>
          <a:sx n="108" d="100"/>
          <a:sy n="108" d="100"/>
        </p:scale>
        <p:origin x="13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E9108B4-A4F5-46B2-B0B9-6D8E1D95975C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3C0B5BE-732E-4133-8887-88B9E2C6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57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4E237D7-6E99-4FBD-98AE-8E800B6E5F47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570AF5-3B03-4C2C-AAB3-07CB3E32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E7A4-AE41-0D4F-B4A8-E4CE301E9D34}" type="datetime1">
              <a:rPr lang="tr-TR" smtClean="0"/>
              <a:t>12.09.2022</a:t>
            </a:fld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ikdörtgen 6"/>
          <p:cNvSpPr/>
          <p:nvPr userDrawn="1"/>
        </p:nvSpPr>
        <p:spPr>
          <a:xfrm>
            <a:off x="609600" y="6230572"/>
            <a:ext cx="8534400" cy="7905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5" descr="https://fbcdn-profile-a.akamaihd.net/hprofile-ak-ash2/t1/c32.32.394.394/s160x160/551588_278032102300898_1141797873_n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685800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427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/>
          <a:lstStyle>
            <a:lvl1pPr algn="l">
              <a:defRPr/>
            </a:lvl1pPr>
          </a:lstStyle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F7B8-CB3F-B447-8D02-0A300C3DB821}" type="datetime1">
              <a:rPr lang="tr-TR" smtClean="0"/>
              <a:t>12.09.2022</a:t>
            </a:fld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Dikdörtgen 6"/>
          <p:cNvSpPr/>
          <p:nvPr userDrawn="1"/>
        </p:nvSpPr>
        <p:spPr>
          <a:xfrm>
            <a:off x="0" y="1066800"/>
            <a:ext cx="9144000" cy="7620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kdörtgen 10"/>
          <p:cNvSpPr/>
          <p:nvPr userDrawn="1"/>
        </p:nvSpPr>
        <p:spPr>
          <a:xfrm>
            <a:off x="609600" y="6230572"/>
            <a:ext cx="8534400" cy="7905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67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61B7-7D7A-B545-A84B-B4F07332C112}" type="datetime1">
              <a:rPr lang="tr-TR" smtClean="0"/>
              <a:t>12.09.2022</a:t>
            </a:fld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57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99E2-4087-8348-9350-F03728EF15A8}" type="datetime1">
              <a:rPr lang="tr-TR" smtClean="0"/>
              <a:t>12.09.2022</a:t>
            </a:fld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10" name="Dikdörtgen 9"/>
          <p:cNvSpPr/>
          <p:nvPr userDrawn="1"/>
        </p:nvSpPr>
        <p:spPr>
          <a:xfrm>
            <a:off x="0" y="1066800"/>
            <a:ext cx="9144000" cy="76200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kdörtgen 10"/>
          <p:cNvSpPr/>
          <p:nvPr userDrawn="1"/>
        </p:nvSpPr>
        <p:spPr>
          <a:xfrm>
            <a:off x="0" y="6230572"/>
            <a:ext cx="9144000" cy="94028"/>
          </a:xfrm>
          <a:prstGeom prst="rect">
            <a:avLst/>
          </a:prstGeom>
          <a:gradFill>
            <a:gsLst>
              <a:gs pos="80000">
                <a:schemeClr val="accent1">
                  <a:tint val="66000"/>
                  <a:satMod val="160000"/>
                </a:schemeClr>
              </a:gs>
              <a:gs pos="29000">
                <a:schemeClr val="accent1">
                  <a:tint val="44500"/>
                  <a:satMod val="160000"/>
                </a:schemeClr>
              </a:gs>
              <a:gs pos="0">
                <a:schemeClr val="accent1">
                  <a:tint val="23500"/>
                  <a:satMod val="1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6FE54-1FA7-DB44-AFD5-F918D93F2A4D}" type="datetime1">
              <a:rPr lang="tr-TR" smtClean="0"/>
              <a:t>12.09.2022</a:t>
            </a:fld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7852F-0771-4BBC-8A0A-92C17BDF4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3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tif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4CBF6-F163-AA41-B358-54376F2CD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2</a:t>
            </a:r>
            <a:br>
              <a:rPr lang="en-US" dirty="0"/>
            </a:br>
            <a:r>
              <a:rPr lang="tr-TR" dirty="0"/>
              <a:t>Temel </a:t>
            </a:r>
            <a:r>
              <a:rPr lang="tr-TR" dirty="0" err="1"/>
              <a:t>KANUNLar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5C4D2-82E7-6842-A527-E8CDE1E7D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A3E4BF-6708-124E-9D77-9A4E154A8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46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2A34D-5D6B-374B-9AAD-DAFF8B5F3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2.2 Ohm Kanunu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B9625-01E9-5640-B4A4-0A0EC911F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Resistance: The ability to resist current.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A36605-C8DF-6548-86F1-5415FD60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DF31D9-49C8-C346-9A24-0DF572699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819400"/>
            <a:ext cx="2692400" cy="1219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3DFFD8-E153-5740-9B00-B8F1C433F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0" y="2167731"/>
            <a:ext cx="29972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54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2A34D-5D6B-374B-9AAD-DAFF8B5F3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2.2 Ohm Kanunu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B9625-01E9-5640-B4A4-0A0EC911F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Resistance: The ability to resist current.</a:t>
            </a:r>
            <a:endParaRPr lang="tr-TR" dirty="0"/>
          </a:p>
          <a:p>
            <a:r>
              <a:rPr lang="tr-TR" dirty="0"/>
              <a:t>Metal alaşım ve karbon bileşiklerinden imal edilir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A36605-C8DF-6548-86F1-5415FD60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DF31D9-49C8-C346-9A24-0DF572699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819400"/>
            <a:ext cx="2692400" cy="1219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C86563-047B-AF46-B719-9CF020BE3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209800"/>
            <a:ext cx="53340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9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2A34D-5D6B-374B-9AAD-DAFF8B5F3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2.2 Ohm Kanunu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AB9625-01E9-5640-B4A4-0A0EC911FB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1816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Ohm’s law: the voltage across a resistor is directly proportional to current.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proportionality constant is the resistor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).</a:t>
                </a:r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endParaRPr lang="tr-TR" dirty="0"/>
              </a:p>
              <a:p>
                <a:r>
                  <a:rPr lang="tr-TR" dirty="0"/>
                  <a:t>George Simon Ohm (1826)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AB9625-01E9-5640-B4A4-0A0EC911FB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181600"/>
              </a:xfrm>
              <a:blipFill>
                <a:blip r:embed="rId2"/>
                <a:stretch>
                  <a:fillRect l="-1333" t="-2118" r="-74" b="-129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A36605-C8DF-6548-86F1-5415FD60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550D65-BF19-9049-9AF0-21238B626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2133600"/>
            <a:ext cx="1981200" cy="990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56E4DA-C448-DD4E-9B3E-AA989C59F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4038600"/>
            <a:ext cx="2287941" cy="147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92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BE880-ADC8-D14C-A2DE-9A0878D0C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2.2 Ohm Kanunu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54382-9155-0E42-8735-AE702EEBC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Resistor.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F6F4F9-568F-5B4D-9B0D-2591D2DBE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6ADD00-EAF1-F041-A828-A3501B8B1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97857"/>
            <a:ext cx="2628900" cy="4343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1DE35E-B871-5E40-BF84-5C11ABB3B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343687"/>
            <a:ext cx="4775200" cy="273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92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38C95-419E-B942-A0DA-7197D268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2.2 Ohm Kanunu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B8796-4E2D-B24D-90F7-8790EFF66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</a:t>
            </a:r>
            <a:r>
              <a:rPr lang="en-US" sz="2400" b="1" dirty="0"/>
              <a:t>short circuit </a:t>
            </a:r>
            <a:r>
              <a:rPr lang="en-US" sz="2400" dirty="0"/>
              <a:t>is a circuit element with resistance approaching zero.</a:t>
            </a:r>
          </a:p>
          <a:p>
            <a:endParaRPr lang="en-US" sz="2400" dirty="0"/>
          </a:p>
          <a:p>
            <a:endParaRPr lang="en-US" sz="1800" dirty="0"/>
          </a:p>
          <a:p>
            <a:endParaRPr lang="en-US" sz="2400" dirty="0"/>
          </a:p>
          <a:p>
            <a:endParaRPr lang="en-US" sz="2000" dirty="0"/>
          </a:p>
          <a:p>
            <a:r>
              <a:rPr lang="en-US" sz="2400" dirty="0"/>
              <a:t>An </a:t>
            </a:r>
            <a:r>
              <a:rPr lang="en-US" sz="2400" b="1" dirty="0"/>
              <a:t>open circuit </a:t>
            </a:r>
            <a:r>
              <a:rPr lang="en-US" sz="2400" dirty="0"/>
              <a:t>is a circuit element with resistance approaching to infinity.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45ECB9-C1D2-F444-832D-1DC8C4828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F55CF6-5B44-7C4A-8C03-BE4A33763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212" y="1894681"/>
            <a:ext cx="2298700" cy="1816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CFADC0-CC31-4341-B21E-56ABE2354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212" y="4310062"/>
            <a:ext cx="24892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22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E06442-AECD-1201-48EC-3FF42D59F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2.2 Ohm Kanunu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EC85AC-6298-BC55-EBC9-508E4D1E1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Sabit dirençler</a:t>
            </a:r>
          </a:p>
          <a:p>
            <a:endParaRPr lang="tr-TR" dirty="0"/>
          </a:p>
          <a:p>
            <a:r>
              <a:rPr lang="tr-TR" dirty="0"/>
              <a:t>Değişken dirençler (Potansiyometre - POT)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0CDFDF7-3FE1-F56D-C421-5D9F862C2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CCBB1AD2-7130-B3F3-630B-088ED5CC0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4016375"/>
            <a:ext cx="3505200" cy="2705100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178D7769-4B1D-D7E4-87FE-9B5344DBE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259576"/>
            <a:ext cx="3688217" cy="309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00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87A59-EB6B-4E41-9799-2642131CF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2.2 Ohm Kanunu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2CB73-A925-1C4B-B4CF-EB99B26F1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295400"/>
            <a:ext cx="5562600" cy="4876800"/>
          </a:xfrm>
        </p:spPr>
        <p:txBody>
          <a:bodyPr/>
          <a:lstStyle/>
          <a:p>
            <a:r>
              <a:rPr lang="en-US" b="1" dirty="0"/>
              <a:t>Conductance</a:t>
            </a:r>
            <a:r>
              <a:rPr lang="en-US" dirty="0"/>
              <a:t> is the ability of an element to conduct electric current (S - Siemens).</a:t>
            </a:r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marL="457200" lvl="1" indent="0">
              <a:buNone/>
            </a:pPr>
            <a:endParaRPr lang="tr-TR" dirty="0"/>
          </a:p>
          <a:p>
            <a:r>
              <a:rPr lang="tr-TR" dirty="0"/>
              <a:t>Dirençte  harcanan güç?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5080C4-0F6A-E845-B520-4CF165AD6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E166DC-808F-E642-B1D6-3E282CEED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1" y="2874454"/>
            <a:ext cx="1981200" cy="1259237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D1B7109B-E062-1F81-3205-BBA50AA5B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1" y="103868"/>
            <a:ext cx="3200400" cy="581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04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4469E-B55A-BF4C-83E7-2510F51D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2.2 Ohm Kanunu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AE14A-AA61-F345-965E-32732230A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Calculate the current, conductance and the power in the circuit below: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8037F-5EBB-CB41-962B-81768B63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0F8AD3-2234-AA46-8548-EFDD04152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853531"/>
            <a:ext cx="26416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47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B94E43-3D77-F449-3B05-6CE883C6F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7AE5A2DB-6669-6FE5-7B5D-E66BF1208B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317176"/>
            <a:ext cx="3429000" cy="2645492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DB6E34B-CA18-5B27-1498-50F9DA1EE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811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9A37B-6566-B343-B067-8052FF5F6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2.3 Dallar, düğümler ve çevreler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622D2-2917-0A46-AA9B-5CDAA6366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Branch is a two terminal element</a:t>
            </a:r>
            <a:r>
              <a:rPr lang="tr-TR" dirty="0"/>
              <a:t> (bir elemanı temsil eder)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In the below network there are 5 branches</a:t>
            </a:r>
          </a:p>
          <a:p>
            <a:pPr lvl="2"/>
            <a:r>
              <a:rPr lang="en-US" dirty="0"/>
              <a:t>10 V voltage source, 2 A current source, 3 resistors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B16AE0-F51C-7841-BADA-98394810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DE109B-A48D-1346-9A33-C56598E15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00" y="3335042"/>
            <a:ext cx="4254500" cy="276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197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9A37B-6566-B343-B067-8052FF5F6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2.3 Dallar, düğümler ve çevreler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622D2-2917-0A46-AA9B-5CDAA6366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Nodes is the connection between branches.</a:t>
            </a:r>
          </a:p>
          <a:p>
            <a:pPr lvl="1"/>
            <a:r>
              <a:rPr lang="en-US" dirty="0"/>
              <a:t>In the below network there are 3 nodes.</a:t>
            </a:r>
          </a:p>
          <a:p>
            <a:pPr lvl="2"/>
            <a:r>
              <a:rPr lang="en-US" dirty="0"/>
              <a:t>a, b and 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B16AE0-F51C-7841-BADA-98394810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DE109B-A48D-1346-9A33-C56598E15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4200"/>
            <a:ext cx="4254500" cy="276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067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9A37B-6566-B343-B067-8052FF5F6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2.3 Dallar, düğümler ve çevreler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622D2-2917-0A46-AA9B-5CDAA6366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Nodes is the connection between branches.</a:t>
            </a:r>
          </a:p>
          <a:p>
            <a:pPr lvl="1"/>
            <a:r>
              <a:rPr lang="en-US" dirty="0"/>
              <a:t>In the below network there are 3 nodes.</a:t>
            </a:r>
          </a:p>
          <a:p>
            <a:pPr lvl="2"/>
            <a:r>
              <a:rPr lang="en-US" dirty="0"/>
              <a:t>a, b and 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B16AE0-F51C-7841-BADA-98394810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DE109B-A48D-1346-9A33-C56598E15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4200"/>
            <a:ext cx="4254500" cy="27673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A50B17-0A85-494F-AAAF-D9CBCAC25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00" y="2895600"/>
            <a:ext cx="3886200" cy="308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52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9A37B-6566-B343-B067-8052FF5F6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2.3 Dallar, düğümler ve çevreler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622D2-2917-0A46-AA9B-5CDAA6366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loop is a closed path in a circuit.</a:t>
            </a:r>
          </a:p>
          <a:p>
            <a:pPr lvl="1"/>
            <a:r>
              <a:rPr lang="en-US" dirty="0"/>
              <a:t>In the below network there are 3 loops.</a:t>
            </a:r>
            <a:endParaRPr lang="tr-TR" dirty="0"/>
          </a:p>
          <a:p>
            <a:r>
              <a:rPr lang="tr-TR" dirty="0"/>
              <a:t>b=l+n-1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B16AE0-F51C-7841-BADA-98394810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DE109B-A48D-1346-9A33-C56598E15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00" y="3335042"/>
            <a:ext cx="4254500" cy="276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15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9A37B-6566-B343-B067-8052FF5F6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2.3 Dallar, düğümler ve çevreler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622D2-2917-0A46-AA9B-5CDAA6366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How many parallel and serial elements are there in the circuit below: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B16AE0-F51C-7841-BADA-98394810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DE109B-A48D-1346-9A33-C56598E15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976919"/>
            <a:ext cx="3257550" cy="21188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9612EF-4B66-CC42-B5C2-1D5978A77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47800"/>
            <a:ext cx="6760061" cy="1377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33C17F-7ED4-A04C-BA02-14FC59902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350" y="3485451"/>
            <a:ext cx="3187700" cy="253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42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9A37B-6566-B343-B067-8052FF5F6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2.3 Dallar, düğümler ve çevreler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622D2-2917-0A46-AA9B-5CDAA6366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B16AE0-F51C-7841-BADA-98394810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A2BEA0-95A4-DF46-8352-F382B41AB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23975"/>
            <a:ext cx="6937208" cy="9715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BB9A82-AF9B-774A-B904-89AD08FE6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2743200"/>
            <a:ext cx="3263566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051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9A37B-6566-B343-B067-8052FF5F6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2.3 Dallar, düğümler ve çevreler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B16AE0-F51C-7841-BADA-98394810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17</a:t>
            </a:fld>
            <a:endParaRPr lang="en-US" dirty="0"/>
          </a:p>
        </p:txBody>
      </p:sp>
      <p:pic>
        <p:nvPicPr>
          <p:cNvPr id="11" name="İçerik Yer Tutucusu 10">
            <a:extLst>
              <a:ext uri="{FF2B5EF4-FFF2-40B4-BE49-F238E27FC236}">
                <a16:creationId xmlns:a16="http://schemas.microsoft.com/office/drawing/2014/main" id="{63DA856D-CA7E-FE3E-705B-08667042A7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799" y="1143000"/>
            <a:ext cx="3663351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837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30621-3566-E34C-A90C-165B33BE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2.4 </a:t>
            </a:r>
            <a:r>
              <a:rPr lang="en-US" dirty="0" err="1"/>
              <a:t>Kırchhoff’s</a:t>
            </a:r>
            <a:r>
              <a:rPr lang="en-US" dirty="0"/>
              <a:t> law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C4FCB-3981-0241-B704-07EF2B877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299EF-4CF3-AC4D-AD89-E3CD2C83F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21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82B8-E60F-0B4F-980A-C6B75EED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2.4 </a:t>
            </a:r>
            <a:r>
              <a:rPr lang="en-US" dirty="0"/>
              <a:t>Kirchhoff</a:t>
            </a:r>
            <a:r>
              <a:rPr lang="tr-TR" dirty="0"/>
              <a:t> Kanunu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E9F75-14E9-5340-B905-A1EB5E2BD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Kirchhoff’s Current Law (KCL): The sum of currents entering a node (or closed boundary) is zero.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B4649-086E-E746-AC27-7312D7530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DE34BD-A24B-344A-8B2A-7837AC1B1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583657"/>
            <a:ext cx="2806700" cy="1905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2F8BED-89C2-8149-BF10-CE064AB48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183607"/>
            <a:ext cx="2971800" cy="2705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6AE5FA-D35B-9940-8E78-907EBD2B7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750" y="4766470"/>
            <a:ext cx="1968500" cy="143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93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E6CFA-7341-424F-96E2-4DDBBD24C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2.4 </a:t>
            </a:r>
            <a:r>
              <a:rPr lang="en-US" dirty="0"/>
              <a:t>Kirchhoff</a:t>
            </a:r>
            <a:r>
              <a:rPr lang="tr-TR" dirty="0"/>
              <a:t> Kanunu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F71E1-B868-974D-9C37-D549C88B3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Kirchhoff’s voltage law: The algebraic sum of all voltages around a closed path (or loop) is zero.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98512-C1CD-D748-8EF7-4E8E2CC6D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CC574D-1C26-4043-A265-4D07C9A0B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112" y="2438400"/>
            <a:ext cx="2743200" cy="1651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322955-DA73-7945-B9D7-888C4AA2E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987" y="4727575"/>
            <a:ext cx="45339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23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7EA9-FC92-8143-B7A7-94CE29DAB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2.4 </a:t>
            </a:r>
            <a:r>
              <a:rPr lang="en-US" dirty="0"/>
              <a:t>Kirchhoff</a:t>
            </a:r>
            <a:r>
              <a:rPr lang="tr-TR" dirty="0"/>
              <a:t> Kanunu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C0309-7305-8D40-BD92-F14906E8E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E6D118-1464-7B41-A67E-52C8687BC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227254-4C55-484F-8F40-3D41CBEA6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224881"/>
            <a:ext cx="46482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02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9FA68-C638-BF4C-96C3-EAF9B4FEF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2.4 </a:t>
            </a:r>
            <a:r>
              <a:rPr lang="en-US" dirty="0"/>
              <a:t>Kirchhoff</a:t>
            </a:r>
            <a:r>
              <a:rPr lang="tr-TR" dirty="0"/>
              <a:t> Kanunu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02E79-CC5B-7641-ACED-C7C7CE792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Find voltages V1 and V2.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E29C17-FB78-CC48-AAC0-7D8FE22D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22CAAE-4201-614A-8E0A-5DF0DBE53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2057400"/>
            <a:ext cx="21844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41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9FA68-C638-BF4C-96C3-EAF9B4FEF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2.4 </a:t>
            </a:r>
            <a:r>
              <a:rPr lang="en-US" dirty="0"/>
              <a:t>Kirchhoff</a:t>
            </a:r>
            <a:r>
              <a:rPr lang="tr-TR" dirty="0"/>
              <a:t> Kanunu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02E79-CC5B-7641-ACED-C7C7CE792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/>
              <a:t>Example: Find currents and the voltages in the circuit below: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E29C17-FB78-CC48-AAC0-7D8FE22D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0782A9-536E-D74E-9650-A76B0CA99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07167"/>
            <a:ext cx="3124200" cy="1714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4FF91F-AE69-5346-9FE0-024E4DFAD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6310312"/>
            <a:ext cx="5156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53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D6A3D9-CD80-B0B5-1851-E8FD00117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2.4</a:t>
            </a:r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AC9F1875-0EAA-EFD7-C7EC-9F2134983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1219200"/>
            <a:ext cx="3343619" cy="2864715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5CA4E14-979E-18E6-62BB-2B81DB996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429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6DB44-DF67-3F4E-A84E-ABB1EF344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2.5 </a:t>
            </a:r>
            <a:r>
              <a:rPr lang="tr-TR" dirty="0" err="1"/>
              <a:t>SeRİ</a:t>
            </a:r>
            <a:r>
              <a:rPr lang="tr-TR" dirty="0"/>
              <a:t> VE PARALEL BAĞLI DİRENÇLER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8F735-3440-9148-8766-79417D88E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697DC9-0C6E-0C49-ABE3-ED2308E23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31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8F618-BDBE-EB41-AEDC-291CFE59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534400" cy="792162"/>
          </a:xfrm>
        </p:spPr>
        <p:txBody>
          <a:bodyPr>
            <a:noAutofit/>
          </a:bodyPr>
          <a:lstStyle/>
          <a:p>
            <a:r>
              <a:rPr lang="tr-TR" sz="3200" dirty="0"/>
              <a:t>2.5 Seri Bağlı Dirençler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763BE-7582-774A-846A-2DD5C692F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Series Resistors: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08EB36-CC7D-2843-9410-65B1722E2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6F351-B92B-5940-8672-CB1EC966F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828800"/>
            <a:ext cx="3098800" cy="2133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41577B-C4EB-084E-82C4-4477398D3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550" y="1524000"/>
            <a:ext cx="3035300" cy="1854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7EC6D4-F86C-C04E-A847-A7CD14D4A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206" y="5183187"/>
            <a:ext cx="4543587" cy="137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13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8F618-BDBE-EB41-AEDC-291CFE59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792162"/>
          </a:xfrm>
        </p:spPr>
        <p:txBody>
          <a:bodyPr>
            <a:noAutofit/>
          </a:bodyPr>
          <a:lstStyle/>
          <a:p>
            <a:r>
              <a:rPr lang="tr-TR" sz="3200" dirty="0"/>
              <a:t>2.6 Paralel Bağlı Dirençler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763BE-7582-774A-846A-2DD5C692F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Parallel Resistors: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08EB36-CC7D-2843-9410-65B1722E2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963963-4BFE-FC44-BF02-07FD6A573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59780"/>
            <a:ext cx="3058826" cy="19026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53294B-2515-7E46-A3D4-2915A8F4B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75" y="2059780"/>
            <a:ext cx="2662250" cy="1860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86ED79-3A31-4E4F-9470-9BE4F1013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5245" y="4419600"/>
            <a:ext cx="3875962" cy="139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04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7B94D-EE53-8345-8829-BA301FBBB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2.6 Paralel Bağlı Dirençler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5C156-E11F-E54D-B872-C9210B8AA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equivalent resistance in the circuit below: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C7A74A-BC3F-BB4C-8288-F4876EF3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7C4EBC-79D9-5549-AB06-5247830A6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3968750" cy="266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648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7B94D-EE53-8345-8829-BA301FBBB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Seri-Paralel Bağlı Dirençler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5C156-E11F-E54D-B872-C9210B8AA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equivalent resistance in the circuit below: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C7A74A-BC3F-BB4C-8288-F4876EF3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29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43EA23-FE1F-E845-84BE-37D2979E3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3" y="1828800"/>
            <a:ext cx="5218307" cy="266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413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7B94D-EE53-8345-8829-BA301FBBB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Seri-Paralel Bağlı Dirençler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5C156-E11F-E54D-B872-C9210B8AA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equivalent resistance in the circuit below: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C7A74A-BC3F-BB4C-8288-F4876EF3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6B8652-A580-674D-AD33-8D8065C09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337" y="2342840"/>
            <a:ext cx="4165600" cy="27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885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Seri-Paralel Bağlı Dirençler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i</a:t>
            </a:r>
            <a:r>
              <a:rPr lang="en-US" baseline="-25000" dirty="0"/>
              <a:t>0</a:t>
            </a:r>
            <a:r>
              <a:rPr lang="en-US" dirty="0"/>
              <a:t> and v</a:t>
            </a:r>
            <a:r>
              <a:rPr lang="en-US" baseline="-25000" dirty="0"/>
              <a:t>0</a:t>
            </a:r>
            <a:r>
              <a:rPr lang="en-US" dirty="0"/>
              <a:t> in the circuit below: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D9E39F-4FBC-1647-BCAE-78C9F4931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69281"/>
            <a:ext cx="36322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18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7B93A8-B91C-45B5-54FD-D3CC1D9D1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3CA96D46-DCE8-6AA3-1CEB-921E56E146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304800"/>
            <a:ext cx="8839200" cy="2725420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935898F-64A7-2ED5-8536-8F529243A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3591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Seri-Paralel Bağlı Dirençler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v</a:t>
            </a:r>
            <a:r>
              <a:rPr lang="en-US" baseline="-25000" dirty="0"/>
              <a:t>0</a:t>
            </a:r>
            <a:r>
              <a:rPr lang="en-US" dirty="0"/>
              <a:t> and the power supplied by the current source in the circuit below: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5ECAB4-7F5A-6F4E-BBE1-136F2BFF1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09800"/>
            <a:ext cx="33909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531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2.7 </a:t>
            </a:r>
            <a:r>
              <a:rPr lang="en-US" sz="3200" dirty="0" err="1"/>
              <a:t>Wye</a:t>
            </a:r>
            <a:r>
              <a:rPr lang="en-US" sz="3200" dirty="0"/>
              <a:t>-Delta </a:t>
            </a:r>
            <a:r>
              <a:rPr lang="tr-TR" sz="3200" dirty="0"/>
              <a:t>Dönüşümü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Bridge Circuit, neither parallel nor series.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4DE6DB-9509-0245-BE12-3F2D37660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981200"/>
            <a:ext cx="3454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958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Autofit/>
          </a:bodyPr>
          <a:lstStyle/>
          <a:p>
            <a:r>
              <a:rPr lang="tr-TR" sz="3200" dirty="0"/>
              <a:t>2.7 </a:t>
            </a:r>
            <a:r>
              <a:rPr lang="en-US" sz="3200" dirty="0" err="1"/>
              <a:t>Wye</a:t>
            </a:r>
            <a:r>
              <a:rPr lang="en-US" sz="3200" dirty="0"/>
              <a:t>-Delta </a:t>
            </a:r>
            <a:r>
              <a:rPr lang="tr-TR" sz="3200" dirty="0"/>
              <a:t>Dönüşümü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9568"/>
            <a:ext cx="8229600" cy="5471721"/>
          </a:xfrm>
        </p:spPr>
        <p:txBody>
          <a:bodyPr/>
          <a:lstStyle/>
          <a:p>
            <a:r>
              <a:rPr lang="en-US" dirty="0"/>
              <a:t>Delta to </a:t>
            </a:r>
            <a:r>
              <a:rPr lang="en-US" dirty="0" err="1"/>
              <a:t>Wye</a:t>
            </a:r>
            <a:r>
              <a:rPr lang="en-US" dirty="0"/>
              <a:t> conversion</a:t>
            </a:r>
            <a:endParaRPr lang="tr-TR" dirty="0"/>
          </a:p>
          <a:p>
            <a:pPr lvl="1"/>
            <a:r>
              <a:rPr lang="tr-TR" dirty="0"/>
              <a:t>Pi veya Delta, aynı</a:t>
            </a:r>
          </a:p>
          <a:p>
            <a:pPr lvl="1"/>
            <a:r>
              <a:rPr lang="tr-TR" dirty="0"/>
              <a:t>Y veya T, aynı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721475"/>
            <a:ext cx="2133600" cy="365125"/>
          </a:xfrm>
        </p:spPr>
        <p:txBody>
          <a:bodyPr/>
          <a:lstStyle/>
          <a:p>
            <a:fld id="{A837852F-0771-4BBC-8A0A-92C17BDF40A8}" type="slidenum">
              <a:rPr lang="en-US" smtClean="0"/>
              <a:t>35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D4EE81-3614-5846-8D46-D634595CE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305" y="2347516"/>
            <a:ext cx="2671043" cy="15216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384C6F-9B9C-A242-986B-9C7C9F7AA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2415397"/>
            <a:ext cx="2578100" cy="15509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D3E374-894B-3344-825B-D426714E7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88" y="4393804"/>
            <a:ext cx="2921724" cy="16069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150086-E66E-934E-A456-67557949D7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4556125"/>
            <a:ext cx="2214055" cy="1282307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E64A4EA3-2130-1C43-9705-802CACE6A0A6}"/>
              </a:ext>
            </a:extLst>
          </p:cNvPr>
          <p:cNvSpPr/>
          <p:nvPr/>
        </p:nvSpPr>
        <p:spPr>
          <a:xfrm>
            <a:off x="4042061" y="3336925"/>
            <a:ext cx="990600" cy="1676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117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2.7 </a:t>
            </a:r>
            <a:r>
              <a:rPr lang="en-US" sz="3200" dirty="0" err="1"/>
              <a:t>Wye</a:t>
            </a:r>
            <a:r>
              <a:rPr lang="en-US" sz="3200" dirty="0"/>
              <a:t>-Delta </a:t>
            </a:r>
            <a:r>
              <a:rPr lang="tr-TR" sz="3200" dirty="0"/>
              <a:t>Dönüşümü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Delta to Wye conversion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D3E374-894B-3344-825B-D426714E7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60530"/>
            <a:ext cx="2808492" cy="15446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150086-E66E-934E-A456-67557949D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802" y="2012192"/>
            <a:ext cx="2577854" cy="1493008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E64A4EA3-2130-1C43-9705-802CACE6A0A6}"/>
              </a:ext>
            </a:extLst>
          </p:cNvPr>
          <p:cNvSpPr/>
          <p:nvPr/>
        </p:nvSpPr>
        <p:spPr>
          <a:xfrm>
            <a:off x="4179622" y="1930068"/>
            <a:ext cx="990600" cy="1676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39D6A2-D20F-6446-88D5-ECF19CAD1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566550"/>
            <a:ext cx="2019300" cy="9462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3531F1-87F2-A445-868D-73B41BDA56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2617" y="4566550"/>
            <a:ext cx="2184610" cy="9557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E91ACB-04CA-DB4A-B535-989A772DA0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0410" y="4545171"/>
            <a:ext cx="2006390" cy="90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124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2.7 </a:t>
            </a:r>
            <a:r>
              <a:rPr lang="en-US" sz="3200" dirty="0" err="1"/>
              <a:t>Wye</a:t>
            </a:r>
            <a:r>
              <a:rPr lang="en-US" sz="3200" dirty="0"/>
              <a:t>-Delta </a:t>
            </a:r>
            <a:r>
              <a:rPr lang="tr-TR" sz="3200" dirty="0"/>
              <a:t>Dönüşümü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Delta to Wye conversion (Simplified)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37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CDDC57E-CCF0-CE4C-9EFA-A01C0361A4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39"/>
          <a:stretch/>
        </p:blipFill>
        <p:spPr>
          <a:xfrm>
            <a:off x="3048000" y="2590800"/>
            <a:ext cx="2895600" cy="29568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329005-C84F-F847-B8FE-E5AF9BE2A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1767992"/>
            <a:ext cx="65278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560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2.7 </a:t>
            </a:r>
            <a:r>
              <a:rPr lang="en-US" sz="3200" dirty="0" err="1"/>
              <a:t>Wye</a:t>
            </a:r>
            <a:r>
              <a:rPr lang="en-US" sz="3200" dirty="0"/>
              <a:t>-Delta </a:t>
            </a:r>
            <a:r>
              <a:rPr lang="tr-TR" sz="3200" dirty="0"/>
              <a:t>Dönüşümü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Wye to Delta conversion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0342CB-00D9-E54F-B299-14378DE18A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39"/>
          <a:stretch/>
        </p:blipFill>
        <p:spPr>
          <a:xfrm>
            <a:off x="2738718" y="1832207"/>
            <a:ext cx="2895600" cy="29568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B636E4-CE0C-2146-8AFE-4289BAE4D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8" y="4907757"/>
            <a:ext cx="2603500" cy="88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7A08B2-5844-9143-95B7-517062D36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9300" y="4907757"/>
            <a:ext cx="2565400" cy="876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D0078E-1E0D-0A4B-908B-8F335B4255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6083" y="4926807"/>
            <a:ext cx="26162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599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2.7 </a:t>
            </a:r>
            <a:r>
              <a:rPr lang="en-US" sz="3200" dirty="0" err="1"/>
              <a:t>Wye</a:t>
            </a:r>
            <a:r>
              <a:rPr lang="en-US" sz="3200" dirty="0"/>
              <a:t>-Delta </a:t>
            </a:r>
            <a:r>
              <a:rPr lang="tr-TR" sz="3200" dirty="0"/>
              <a:t>Dönüşümü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Wye to Delta conversion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39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0342CB-00D9-E54F-B299-14378DE18A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39"/>
          <a:stretch/>
        </p:blipFill>
        <p:spPr>
          <a:xfrm>
            <a:off x="2738718" y="1832207"/>
            <a:ext cx="2895600" cy="29568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54ACB2-7DB9-3B42-AF1C-EA0FAB6AB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" y="5288757"/>
            <a:ext cx="51689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1291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2.7 </a:t>
            </a:r>
            <a:r>
              <a:rPr lang="en-US" sz="3200" dirty="0" err="1"/>
              <a:t>Wye</a:t>
            </a:r>
            <a:r>
              <a:rPr lang="en-US" sz="3200" dirty="0"/>
              <a:t>-Delta </a:t>
            </a:r>
            <a:r>
              <a:rPr lang="tr-TR" sz="3200" dirty="0"/>
              <a:t>Dönüşümü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461EE7-9F39-B44C-A8E9-ECCCE7177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47800"/>
            <a:ext cx="8178800" cy="381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8530EB-C257-2545-8A61-0A1AA088C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650" y="2216150"/>
            <a:ext cx="30607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1524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2.7 </a:t>
            </a:r>
            <a:r>
              <a:rPr lang="en-US" sz="3200" dirty="0" err="1"/>
              <a:t>Wye</a:t>
            </a:r>
            <a:r>
              <a:rPr lang="en-US" sz="3200" dirty="0"/>
              <a:t>-Delta </a:t>
            </a:r>
            <a:r>
              <a:rPr lang="tr-TR" sz="3200" dirty="0"/>
              <a:t>Dönüşümü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8F5090-D097-1E41-96CA-77E700B43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590800"/>
            <a:ext cx="3187700" cy="2641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28DF4D-D5FF-A645-BE2C-0BEE0859F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481137"/>
            <a:ext cx="461010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812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2.7 </a:t>
            </a:r>
            <a:r>
              <a:rPr lang="en-US" sz="3200" dirty="0" err="1"/>
              <a:t>Wye</a:t>
            </a:r>
            <a:r>
              <a:rPr lang="en-US" sz="3200" dirty="0"/>
              <a:t>-Delta </a:t>
            </a:r>
            <a:r>
              <a:rPr lang="tr-TR" sz="3200" dirty="0"/>
              <a:t>Dönüşümü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Find the equivalent resistance between a and b.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28F044-32B4-5044-9638-F3A653BF5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676400"/>
            <a:ext cx="3810000" cy="365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4351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C4CE-8525-8645-92D7-24FB8804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2.7 </a:t>
            </a:r>
            <a:r>
              <a:rPr lang="en-US" sz="3200" dirty="0" err="1"/>
              <a:t>Wye</a:t>
            </a:r>
            <a:r>
              <a:rPr lang="en-US" sz="3200" dirty="0"/>
              <a:t>-Delta </a:t>
            </a:r>
            <a:r>
              <a:rPr lang="tr-TR" sz="3200" dirty="0"/>
              <a:t>Dönüşümü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991B-537A-B64C-B84B-5EBB11E69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3 parallel resistors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7BBBD-FC4D-ED45-A2C0-17EFCDA9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22AAAB-D993-C842-926E-51152B702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3977232" cy="21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624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10BA5-B65F-3449-8B38-519C42ED1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Met</a:t>
            </a:r>
            <a:r>
              <a:rPr lang="tr-TR" dirty="0"/>
              <a:t>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9D37D-B4F8-9847-BBB2-DC7BF5549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Potentiometer (Potential meter) - pot: A device that controls the voltage, voltage regulator: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C43D77-E727-D846-84D8-F915151D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1F9552-DC4D-F045-9385-EA2E8060D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590800"/>
            <a:ext cx="3357563" cy="2971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84B0B5-5CDB-F848-8643-4470A7769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429000"/>
            <a:ext cx="3251200" cy="113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352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10BA5-B65F-3449-8B38-519C42ED1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Met</a:t>
            </a:r>
            <a:r>
              <a:rPr lang="tr-TR" dirty="0"/>
              <a:t>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9D37D-B4F8-9847-BBB2-DC7BF5549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Voltmeter (voltage meter) </a:t>
            </a:r>
          </a:p>
          <a:p>
            <a:r>
              <a:rPr lang="en-US" dirty="0"/>
              <a:t>Ammeter (ampere meter)</a:t>
            </a:r>
          </a:p>
          <a:p>
            <a:r>
              <a:rPr lang="en-US" dirty="0"/>
              <a:t>Ohmmeter (resistance meter)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C43D77-E727-D846-84D8-F915151D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4AE9C4-BFCD-0B46-8DD8-218B2E7F5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340194"/>
            <a:ext cx="3277611" cy="278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9620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6BEF-D1DB-8749-9CF4-8810C6183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Met</a:t>
            </a:r>
            <a:r>
              <a:rPr lang="tr-TR" dirty="0"/>
              <a:t>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0E092-C6BA-1948-9736-872409180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these meters depends on </a:t>
            </a:r>
            <a:r>
              <a:rPr lang="en-US" dirty="0" err="1"/>
              <a:t>d’Arsonval</a:t>
            </a:r>
            <a:r>
              <a:rPr lang="en-US" dirty="0"/>
              <a:t> meter</a:t>
            </a:r>
          </a:p>
          <a:p>
            <a:pPr lvl="1"/>
            <a:r>
              <a:rPr lang="en-US" dirty="0"/>
              <a:t>This device measures current (if one knows the current and another parameter the third one can be found)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3AE42-98A9-9547-9525-799FB752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79B590-E527-D04F-A04A-6CB01E4A5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0"/>
            <a:ext cx="3898900" cy="304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A38C26-84AD-D14A-8FDA-F19CB4C27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3278981"/>
            <a:ext cx="1371600" cy="431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A97AFC-70AD-A445-8A4C-4AB785B445D1}"/>
              </a:ext>
            </a:extLst>
          </p:cNvPr>
          <p:cNvSpPr txBox="1"/>
          <p:nvPr/>
        </p:nvSpPr>
        <p:spPr>
          <a:xfrm>
            <a:off x="5562600" y="2926557"/>
            <a:ext cx="3035300" cy="2788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noAutofit/>
          </a:bodyPr>
          <a:lstStyle/>
          <a:p>
            <a:r>
              <a:rPr lang="en-US" dirty="0"/>
              <a:t>Remember: Lorentz Force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8C5569-4DF1-1A46-AFFA-9ED3E0F25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750" y="3744912"/>
            <a:ext cx="2251050" cy="174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296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6BEF-D1DB-8749-9CF4-8810C6183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Met</a:t>
            </a:r>
            <a:r>
              <a:rPr lang="tr-TR" dirty="0"/>
              <a:t>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0E092-C6BA-1948-9736-872409180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Voltmeters require high resistance (as high as possible):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3AE42-98A9-9547-9525-799FB752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47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5A264A-6C0B-CD40-A8F2-D7206A9E0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916472"/>
            <a:ext cx="2819400" cy="2222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A25651-E6BD-1346-BFD5-412660B7A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2133600"/>
            <a:ext cx="367665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935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6BEF-D1DB-8749-9CF4-8810C6183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Met</a:t>
            </a:r>
            <a:r>
              <a:rPr lang="tr-TR" dirty="0"/>
              <a:t>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0E092-C6BA-1948-9736-872409180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Ammeter requires low resistance (as low as possible):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3AE42-98A9-9547-9525-799FB752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48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5A264A-6C0B-CD40-A8F2-D7206A9E0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916472"/>
            <a:ext cx="2819400" cy="2222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C34DAB-2B83-C74A-8580-7C1196D48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084894"/>
            <a:ext cx="2089150" cy="388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822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6BEF-D1DB-8749-9CF4-8810C6183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Met</a:t>
            </a:r>
            <a:r>
              <a:rPr lang="tr-TR" dirty="0"/>
              <a:t>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0E092-C6BA-1948-9736-872409180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Ohmmeter (uses voltmeter and ammeter):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3AE42-98A9-9547-9525-799FB752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49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2F460C-5334-D441-A58D-DB04DE800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514600"/>
            <a:ext cx="3027734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4580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ADCF0F-1300-6CC6-251A-269C6C593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C8B02FE6-1955-0EEA-6892-993058B71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086" y="228600"/>
            <a:ext cx="6929214" cy="2667000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5746EC4-37B5-31D0-2855-7C72D26C5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1287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C1BA8C-C163-F239-7F68-3D9221DB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79A6293C-B1B2-CAB9-D14D-7254F1E650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17713"/>
            <a:ext cx="4648200" cy="3778753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1EE970D-5456-C8DE-5ED9-36F219CCB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0510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D97DE4-0760-6851-1F69-57EA7A098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795722C2-09A1-04D9-B888-9A7598D5B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799" y="261256"/>
            <a:ext cx="7598441" cy="2558143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891EE91-1450-8916-71A1-5894157BE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5841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BE0B64-F862-408B-C691-7AEE7C22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A1EBDC8A-1A94-183D-5FC7-3D036CD744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52400"/>
            <a:ext cx="4495800" cy="2975638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655FD84-ACDE-EF43-C9B7-611943AFA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476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C2BE96-D665-E93E-ACB1-28BAC9405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05761DE8-17CF-369C-6E2F-7E8D725948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28600"/>
            <a:ext cx="5172075" cy="2390775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0FA2E81-78E8-39BA-2CAD-AF35A0051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848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7DE37B-E51E-5D6D-4DA0-08E36C0A7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30CF3036-59FE-66C2-2A44-A34899B2D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95943"/>
            <a:ext cx="5391150" cy="2190750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8A6F8A7-51D3-4938-9CAF-37F596A3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9537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8E4980-6E9A-FD20-A222-A46002C2B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A639C50E-E3C8-3219-1AF0-F3C892F32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76200"/>
            <a:ext cx="5780760" cy="2971800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3E4DC28-2CD4-BFC0-3721-DB7B021A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8250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78F0EC-6346-D783-22EC-D6D8184FA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DF560AAA-BE34-17B8-6837-0BFB04431A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217714"/>
            <a:ext cx="5594922" cy="2525486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F79406C-674C-573D-1926-704F5B94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0117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09C6C0-D132-08D7-7E0A-2A4A1FCBD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9B6440B5-9DE4-6DEE-3876-B5A60EE09A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50371"/>
            <a:ext cx="5438775" cy="2657475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444372B-F2A9-A969-1EF6-A71ACE14B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260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F99AAA-6187-F585-2D58-D12053EC2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28E75D-AA13-E2E7-148B-D434B3542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CDF310E-4D2A-DDCD-DDB2-818131EFD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8427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86A23-574A-FC42-913F-4EB77E7FD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E2842-3FE6-364B-94D8-4BBD179B0B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5CBB4F-9B1C-BD4E-A756-106381A84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852F-0771-4BBC-8A0A-92C17BDF40A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2530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5613</TotalTime>
  <Words>731</Words>
  <Application>Microsoft Office PowerPoint</Application>
  <PresentationFormat>Ekran Gösterisi (4:3)</PresentationFormat>
  <Paragraphs>186</Paragraphs>
  <Slides>60</Slides>
  <Notes>0</Notes>
  <HiddenSlides>2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60</vt:i4>
      </vt:variant>
    </vt:vector>
  </HeadingPairs>
  <TitlesOfParts>
    <vt:vector size="65" baseType="lpstr">
      <vt:lpstr>Arial</vt:lpstr>
      <vt:lpstr>Calibri</vt:lpstr>
      <vt:lpstr>Cambria</vt:lpstr>
      <vt:lpstr>Cambria Math</vt:lpstr>
      <vt:lpstr>Ofis Teması</vt:lpstr>
      <vt:lpstr>CHAPTER 2 Temel KANUNLar</vt:lpstr>
      <vt:lpstr>2.2 Ohm Kanunu</vt:lpstr>
      <vt:lpstr>2.2 Ohm Kanunu</vt:lpstr>
      <vt:lpstr>2.2 Ohm Kanunu</vt:lpstr>
      <vt:lpstr>2.2 Ohm Kanunu</vt:lpstr>
      <vt:lpstr>2.2 Ohm Kanunu</vt:lpstr>
      <vt:lpstr>2.2 Ohm Kanunu</vt:lpstr>
      <vt:lpstr>2.2 Ohm Kanunu</vt:lpstr>
      <vt:lpstr>2.2 Ohm Kanunu</vt:lpstr>
      <vt:lpstr>PowerPoint Sunusu</vt:lpstr>
      <vt:lpstr>2.3 Dallar, düğümler ve çevreler</vt:lpstr>
      <vt:lpstr>2.3 Dallar, düğümler ve çevreler</vt:lpstr>
      <vt:lpstr>2.3 Dallar, düğümler ve çevreler</vt:lpstr>
      <vt:lpstr>2.3 Dallar, düğümler ve çevreler</vt:lpstr>
      <vt:lpstr>2.3 Dallar, düğümler ve çevreler</vt:lpstr>
      <vt:lpstr>2.3 Dallar, düğümler ve çevreler</vt:lpstr>
      <vt:lpstr>2.3 Dallar, düğümler ve çevreler</vt:lpstr>
      <vt:lpstr>2.4 Kırchhoff’s law</vt:lpstr>
      <vt:lpstr>2.4 Kirchhoff Kanunu</vt:lpstr>
      <vt:lpstr>2.4 Kirchhoff Kanunu</vt:lpstr>
      <vt:lpstr>2.4 Kirchhoff Kanunu</vt:lpstr>
      <vt:lpstr>2.4 Kirchhoff Kanunu</vt:lpstr>
      <vt:lpstr>2.4 Kirchhoff Kanunu</vt:lpstr>
      <vt:lpstr>2.4</vt:lpstr>
      <vt:lpstr>2.5 SeRİ VE PARALEL BAĞLI DİRENÇLER</vt:lpstr>
      <vt:lpstr>2.5 Seri Bağlı Dirençler</vt:lpstr>
      <vt:lpstr>2.6 Paralel Bağlı Dirençler</vt:lpstr>
      <vt:lpstr>2.6 Paralel Bağlı Dirençler</vt:lpstr>
      <vt:lpstr>Seri-Paralel Bağlı Dirençler</vt:lpstr>
      <vt:lpstr>Seri-Paralel Bağlı Dirençler</vt:lpstr>
      <vt:lpstr>Seri-Paralel Bağlı Dirençler</vt:lpstr>
      <vt:lpstr>PowerPoint Sunusu</vt:lpstr>
      <vt:lpstr>Seri-Paralel Bağlı Dirençler</vt:lpstr>
      <vt:lpstr>2.7 Wye-Delta Dönüşümü</vt:lpstr>
      <vt:lpstr>2.7 Wye-Delta Dönüşümü</vt:lpstr>
      <vt:lpstr>2.7 Wye-Delta Dönüşümü</vt:lpstr>
      <vt:lpstr>2.7 Wye-Delta Dönüşümü</vt:lpstr>
      <vt:lpstr>2.7 Wye-Delta Dönüşümü</vt:lpstr>
      <vt:lpstr>2.7 Wye-Delta Dönüşümü</vt:lpstr>
      <vt:lpstr>2.7 Wye-Delta Dönüşümü</vt:lpstr>
      <vt:lpstr>2.7 Wye-Delta Dönüşümü</vt:lpstr>
      <vt:lpstr>2.7 Wye-Delta Dönüşümü</vt:lpstr>
      <vt:lpstr>2.7 Wye-Delta Dönüşümü</vt:lpstr>
      <vt:lpstr>DC Metre</vt:lpstr>
      <vt:lpstr>DC Metre</vt:lpstr>
      <vt:lpstr>DC Metre</vt:lpstr>
      <vt:lpstr>DC Metre</vt:lpstr>
      <vt:lpstr>DC Metre</vt:lpstr>
      <vt:lpstr>DC Metre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iozdur</dc:creator>
  <cp:lastModifiedBy>Tolga Girici</cp:lastModifiedBy>
  <cp:revision>207</cp:revision>
  <cp:lastPrinted>2014-01-07T14:13:14Z</cp:lastPrinted>
  <dcterms:created xsi:type="dcterms:W3CDTF">2013-12-26T09:55:15Z</dcterms:created>
  <dcterms:modified xsi:type="dcterms:W3CDTF">2022-09-12T14:06:24Z</dcterms:modified>
</cp:coreProperties>
</file>