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312" r:id="rId2"/>
    <p:sldId id="321" r:id="rId3"/>
    <p:sldId id="320" r:id="rId4"/>
    <p:sldId id="329" r:id="rId5"/>
    <p:sldId id="330" r:id="rId6"/>
    <p:sldId id="314" r:id="rId7"/>
    <p:sldId id="331" r:id="rId8"/>
    <p:sldId id="332" r:id="rId9"/>
    <p:sldId id="315" r:id="rId10"/>
    <p:sldId id="316" r:id="rId11"/>
    <p:sldId id="317" r:id="rId12"/>
    <p:sldId id="318" r:id="rId13"/>
    <p:sldId id="333" r:id="rId14"/>
    <p:sldId id="334" r:id="rId15"/>
    <p:sldId id="322" r:id="rId16"/>
    <p:sldId id="323" r:id="rId17"/>
    <p:sldId id="325" r:id="rId18"/>
    <p:sldId id="326" r:id="rId19"/>
    <p:sldId id="327" r:id="rId20"/>
    <p:sldId id="328" r:id="rId21"/>
    <p:sldId id="335" r:id="rId22"/>
    <p:sldId id="336" r:id="rId23"/>
    <p:sldId id="324" r:id="rId24"/>
    <p:sldId id="337" r:id="rId25"/>
    <p:sldId id="338" r:id="rId26"/>
    <p:sldId id="339" r:id="rId27"/>
    <p:sldId id="340" r:id="rId2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55"/>
    <p:restoredTop sz="94568"/>
  </p:normalViewPr>
  <p:slideViewPr>
    <p:cSldViewPr>
      <p:cViewPr varScale="1">
        <p:scale>
          <a:sx n="59" d="100"/>
          <a:sy n="59" d="100"/>
        </p:scale>
        <p:origin x="336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E9108B4-A4F5-46B2-B0B9-6D8E1D95975C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3C0B5BE-732E-4133-8887-88B9E2C65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57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4E237D7-6E99-4FBD-98AE-8E800B6E5F47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9570AF5-3B03-4C2C-AAB3-07CB3E32C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43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E7A4-AE41-0D4F-B4A8-E4CE301E9D34}" type="datetime1">
              <a:rPr lang="tr-TR" smtClean="0"/>
              <a:t>8.09.2022</a:t>
            </a:fld>
            <a:endParaRPr lang="en-US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ikdörtgen 6"/>
          <p:cNvSpPr/>
          <p:nvPr userDrawn="1"/>
        </p:nvSpPr>
        <p:spPr>
          <a:xfrm>
            <a:off x="812800" y="6230572"/>
            <a:ext cx="11379200" cy="79050"/>
          </a:xfrm>
          <a:prstGeom prst="rect">
            <a:avLst/>
          </a:prstGeom>
          <a:gradFill>
            <a:gsLst>
              <a:gs pos="80000">
                <a:schemeClr val="accent1">
                  <a:tint val="66000"/>
                  <a:satMod val="160000"/>
                </a:schemeClr>
              </a:gs>
              <a:gs pos="29000">
                <a:schemeClr val="accent1">
                  <a:tint val="44500"/>
                  <a:satMod val="160000"/>
                </a:schemeClr>
              </a:gs>
              <a:gs pos="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5" descr="https://fbcdn-profile-a.akamaihd.net/hprofile-ak-ash2/t1/c32.32.394.394/s160x160/551588_278032102300898_1141797873_n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1"/>
            <a:ext cx="914400" cy="68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427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792162"/>
          </a:xfrm>
        </p:spPr>
        <p:txBody>
          <a:bodyPr/>
          <a:lstStyle>
            <a:lvl1pPr algn="l">
              <a:defRPr/>
            </a:lvl1pPr>
          </a:lstStyle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09600" y="1295401"/>
            <a:ext cx="109728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9F7B8-CB3F-B447-8D02-0A300C3DB821}" type="datetime1">
              <a:rPr lang="tr-TR" smtClean="0"/>
              <a:t>8.09.2022</a:t>
            </a:fld>
            <a:endParaRPr lang="en-US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Dikdörtgen 6"/>
          <p:cNvSpPr/>
          <p:nvPr userDrawn="1"/>
        </p:nvSpPr>
        <p:spPr>
          <a:xfrm>
            <a:off x="0" y="1066800"/>
            <a:ext cx="12192000" cy="76200"/>
          </a:xfrm>
          <a:prstGeom prst="rect">
            <a:avLst/>
          </a:prstGeom>
          <a:gradFill>
            <a:gsLst>
              <a:gs pos="80000">
                <a:schemeClr val="accent1">
                  <a:tint val="66000"/>
                  <a:satMod val="160000"/>
                </a:schemeClr>
              </a:gs>
              <a:gs pos="29000">
                <a:schemeClr val="accent1">
                  <a:tint val="44500"/>
                  <a:satMod val="160000"/>
                </a:schemeClr>
              </a:gs>
              <a:gs pos="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Dikdörtgen 10"/>
          <p:cNvSpPr/>
          <p:nvPr userDrawn="1"/>
        </p:nvSpPr>
        <p:spPr>
          <a:xfrm>
            <a:off x="812800" y="6230572"/>
            <a:ext cx="11379200" cy="79050"/>
          </a:xfrm>
          <a:prstGeom prst="rect">
            <a:avLst/>
          </a:prstGeom>
          <a:gradFill>
            <a:gsLst>
              <a:gs pos="80000">
                <a:schemeClr val="accent1">
                  <a:tint val="66000"/>
                  <a:satMod val="160000"/>
                </a:schemeClr>
              </a:gs>
              <a:gs pos="29000">
                <a:schemeClr val="accent1">
                  <a:tint val="44500"/>
                  <a:satMod val="160000"/>
                </a:schemeClr>
              </a:gs>
              <a:gs pos="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980967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61B7-7D7A-B545-A84B-B4F07332C112}" type="datetime1">
              <a:rPr lang="tr-TR" smtClean="0"/>
              <a:t>8.09.2022</a:t>
            </a:fld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57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09600" y="1219201"/>
            <a:ext cx="53848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97600" y="1219201"/>
            <a:ext cx="53848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99E2-4087-8348-9350-F03728EF15A8}" type="datetime1">
              <a:rPr lang="tr-TR" smtClean="0"/>
              <a:t>8.09.2022</a:t>
            </a:fld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Başlık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792162"/>
          </a:xfrm>
        </p:spPr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10" name="Dikdörtgen 9"/>
          <p:cNvSpPr/>
          <p:nvPr userDrawn="1"/>
        </p:nvSpPr>
        <p:spPr>
          <a:xfrm>
            <a:off x="0" y="1066800"/>
            <a:ext cx="12192000" cy="76200"/>
          </a:xfrm>
          <a:prstGeom prst="rect">
            <a:avLst/>
          </a:prstGeom>
          <a:gradFill>
            <a:gsLst>
              <a:gs pos="80000">
                <a:schemeClr val="accent1">
                  <a:tint val="66000"/>
                  <a:satMod val="160000"/>
                </a:schemeClr>
              </a:gs>
              <a:gs pos="29000">
                <a:schemeClr val="accent1">
                  <a:tint val="44500"/>
                  <a:satMod val="160000"/>
                </a:schemeClr>
              </a:gs>
              <a:gs pos="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Dikdörtgen 10"/>
          <p:cNvSpPr/>
          <p:nvPr userDrawn="1"/>
        </p:nvSpPr>
        <p:spPr>
          <a:xfrm>
            <a:off x="0" y="6230572"/>
            <a:ext cx="12192000" cy="94028"/>
          </a:xfrm>
          <a:prstGeom prst="rect">
            <a:avLst/>
          </a:prstGeom>
          <a:gradFill>
            <a:gsLst>
              <a:gs pos="80000">
                <a:schemeClr val="accent1">
                  <a:tint val="66000"/>
                  <a:satMod val="160000"/>
                </a:schemeClr>
              </a:gs>
              <a:gs pos="29000">
                <a:schemeClr val="accent1">
                  <a:tint val="44500"/>
                  <a:satMod val="160000"/>
                </a:schemeClr>
              </a:gs>
              <a:gs pos="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4201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6FE54-1FA7-DB44-AFD5-F918D93F2A4D}" type="datetime1">
              <a:rPr lang="tr-TR" smtClean="0"/>
              <a:t>8.09.2022</a:t>
            </a:fld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7852F-0771-4BBC-8A0A-92C17BDF4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434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tgirici@etu.edu.tr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s://solaravm.com/elektrik-faturasi-nasil-hesaplanir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Lecturer</a:t>
            </a:r>
            <a:r>
              <a:rPr lang="tr-TR" dirty="0"/>
              <a:t>: Prof. Dr. Tolga Girici</a:t>
            </a:r>
          </a:p>
          <a:p>
            <a:r>
              <a:rPr lang="tr-TR" dirty="0" err="1"/>
              <a:t>Email</a:t>
            </a:r>
            <a:r>
              <a:rPr lang="tr-TR" dirty="0"/>
              <a:t>: </a:t>
            </a:r>
            <a:r>
              <a:rPr lang="tr-TR" dirty="0">
                <a:hlinkClick r:id="rId2"/>
              </a:rPr>
              <a:t>tgirici@etu.edu.tr</a:t>
            </a:r>
            <a:r>
              <a:rPr lang="tr-TR" dirty="0"/>
              <a:t> </a:t>
            </a:r>
          </a:p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20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32968-C376-354E-B5F6-F2A3204D2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Circuit elements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2ABBCC-D934-0A45-B065-9F177C35F6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1CE8B-C943-3340-B03F-1F06138CD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298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78694-3ED2-3A49-87CD-88399A2B7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FDAE3-942B-D64B-AF4E-D9E9986D7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electrical circuit is an interconnection of electrical elements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1FDDD7-0105-EF48-AE96-6B5B60A16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C71C6C-BEBC-8045-A881-4582BB641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500" y="2667000"/>
            <a:ext cx="7226300" cy="34671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AD69EDC8-70BD-3F49-99C9-D347E18AC257}"/>
              </a:ext>
            </a:extLst>
          </p:cNvPr>
          <p:cNvSpPr/>
          <p:nvPr/>
        </p:nvSpPr>
        <p:spPr>
          <a:xfrm>
            <a:off x="7696200" y="4191000"/>
            <a:ext cx="381000" cy="609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97A3847-ED13-7B47-8508-100EBCA8C25E}"/>
              </a:ext>
            </a:extLst>
          </p:cNvPr>
          <p:cNvCxnSpPr/>
          <p:nvPr/>
        </p:nvCxnSpPr>
        <p:spPr>
          <a:xfrm>
            <a:off x="8077200" y="4634547"/>
            <a:ext cx="685800" cy="38100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25597F5-E6F9-C04C-87D4-10714A15A096}"/>
              </a:ext>
            </a:extLst>
          </p:cNvPr>
          <p:cNvSpPr txBox="1"/>
          <p:nvPr/>
        </p:nvSpPr>
        <p:spPr>
          <a:xfrm>
            <a:off x="8686800" y="4979195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dirty="0"/>
              <a:t>element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7866298F-3147-FEBC-29FB-225C703E3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2323870"/>
            <a:ext cx="2743200" cy="193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6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DC7-4F67-8444-8393-FB2BB77A4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1.2 Birimler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80DDA5-8999-6F40-988D-12470FCC5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1" name="İçerik Yer Tutucusu 10">
            <a:extLst>
              <a:ext uri="{FF2B5EF4-FFF2-40B4-BE49-F238E27FC236}">
                <a16:creationId xmlns:a16="http://schemas.microsoft.com/office/drawing/2014/main" id="{BCB0D5FC-620C-4142-0C2A-64BBE78AD3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295401"/>
            <a:ext cx="4724400" cy="2368835"/>
          </a:xfr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56E8CA1E-C5EA-BDE4-B8F3-34CEAE065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21771"/>
            <a:ext cx="3962400" cy="630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183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2B36B-7EEA-244D-8C68-13D4DD9CA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1.3 Yük ve Akım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FFF08-3428-0A4A-8B96-B1C814AA75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Yük</a:t>
            </a:r>
          </a:p>
          <a:p>
            <a:endParaRPr lang="tr-TR" dirty="0"/>
          </a:p>
          <a:p>
            <a:r>
              <a:rPr lang="tr-TR" dirty="0"/>
              <a:t>Elektron</a:t>
            </a:r>
          </a:p>
          <a:p>
            <a:endParaRPr lang="tr-TR" dirty="0"/>
          </a:p>
          <a:p>
            <a:r>
              <a:rPr lang="tr-TR" dirty="0"/>
              <a:t>Proton</a:t>
            </a:r>
          </a:p>
          <a:p>
            <a:endParaRPr lang="tr-TR" dirty="0"/>
          </a:p>
          <a:p>
            <a:r>
              <a:rPr lang="tr-TR" dirty="0"/>
              <a:t>Akım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285440-1F1A-D74B-B8B0-C9886C9BB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</a:t>
            </a:fld>
            <a:endParaRPr lang="en-US" dirty="0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7A19C752-9414-5DFB-81F3-AD2DC26F0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376" y="3928382"/>
            <a:ext cx="3248025" cy="232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512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2B36B-7EEA-244D-8C68-13D4DD9CA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1.3 Yük ve Akım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FFF08-3428-0A4A-8B96-B1C814AA75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Electric current is the time rate of change of charge. (A)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amount of charge that passes through a point between time t</a:t>
            </a:r>
            <a:r>
              <a:rPr lang="en-US" baseline="-25000" dirty="0"/>
              <a:t>0 </a:t>
            </a:r>
            <a:r>
              <a:rPr lang="en-US" dirty="0"/>
              <a:t>and t is (C):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285440-1F1A-D74B-B8B0-C9886C9BB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641289-B88D-4C46-9D05-1B9AC0664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1828800"/>
            <a:ext cx="1905000" cy="15797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FDC455-85FD-B449-A896-F77150323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4698207"/>
            <a:ext cx="1905000" cy="1455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302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E83D05-43FE-6BCF-1062-A48EE615B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1.3 Yük ve Akım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F495535-F37D-47AA-2863-378D16CA1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Doğru akım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Alternatif akım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9EF4C48-F7C0-33FC-FF29-DB76349ED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2732329C-404B-9832-2FDE-A8B8673BC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363" y="1142999"/>
            <a:ext cx="2967037" cy="521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487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99EB04E-8ECF-18F0-2CC4-14234DC85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Örnekler: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4757DF3-C3AD-7079-5F89-D399EFDD9B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800" dirty="0">
                <a:solidFill>
                  <a:srgbClr val="003AA7"/>
                </a:solidFill>
                <a:latin typeface="ITCKabelStd-Medium"/>
              </a:rPr>
              <a:t>Example 1.1 </a:t>
            </a:r>
            <a:r>
              <a:rPr lang="en-US" sz="1800" dirty="0">
                <a:solidFill>
                  <a:srgbClr val="000000"/>
                </a:solidFill>
                <a:latin typeface="TimesLTStd-Roman"/>
              </a:rPr>
              <a:t>How much charge is represented by 4,600 electrons?</a:t>
            </a:r>
            <a:endParaRPr lang="tr-TR" sz="1800" dirty="0">
              <a:solidFill>
                <a:srgbClr val="000000"/>
              </a:solidFill>
              <a:latin typeface="TimesLTStd-Roman"/>
            </a:endParaRPr>
          </a:p>
          <a:p>
            <a:pPr algn="l"/>
            <a:endParaRPr lang="tr-TR" sz="1800" dirty="0">
              <a:solidFill>
                <a:srgbClr val="000000"/>
              </a:solidFill>
              <a:latin typeface="TimesLTStd-Roman"/>
            </a:endParaRPr>
          </a:p>
          <a:p>
            <a:pPr algn="l"/>
            <a:endParaRPr lang="tr-TR" sz="1800" dirty="0">
              <a:solidFill>
                <a:srgbClr val="000000"/>
              </a:solidFill>
              <a:latin typeface="TimesLTStd-Roman"/>
            </a:endParaRPr>
          </a:p>
          <a:p>
            <a:pPr algn="l"/>
            <a:r>
              <a:rPr lang="tr-TR" sz="1800" dirty="0" err="1">
                <a:solidFill>
                  <a:srgbClr val="003AA7"/>
                </a:solidFill>
                <a:latin typeface="ITCKabelStd-Medium"/>
              </a:rPr>
              <a:t>Practice</a:t>
            </a:r>
            <a:r>
              <a:rPr lang="tr-TR" sz="1800" dirty="0">
                <a:solidFill>
                  <a:srgbClr val="003AA7"/>
                </a:solidFill>
                <a:latin typeface="ITCKabelStd-Medium"/>
              </a:rPr>
              <a:t> Problem 1.1: </a:t>
            </a:r>
            <a:r>
              <a:rPr lang="en-US" sz="1800" dirty="0">
                <a:latin typeface="TimesLTStd-Roman"/>
              </a:rPr>
              <a:t>Calculate the amount of charge represented by 6.667 billion protons.</a:t>
            </a:r>
            <a:endParaRPr lang="tr-TR" sz="1800" dirty="0">
              <a:latin typeface="TimesLTStd-Roman"/>
            </a:endParaRPr>
          </a:p>
          <a:p>
            <a:pPr algn="l"/>
            <a:endParaRPr lang="tr-TR" sz="1800" dirty="0">
              <a:solidFill>
                <a:srgbClr val="000000"/>
              </a:solidFill>
              <a:latin typeface="TimesLTStd-Roman"/>
            </a:endParaRPr>
          </a:p>
          <a:p>
            <a:pPr algn="l"/>
            <a:endParaRPr lang="tr-TR" sz="1800" dirty="0">
              <a:solidFill>
                <a:srgbClr val="000000"/>
              </a:solidFill>
              <a:latin typeface="TimesLTStd-Roman"/>
            </a:endParaRPr>
          </a:p>
          <a:p>
            <a:pPr algn="l"/>
            <a:endParaRPr lang="tr-TR" sz="1800" dirty="0">
              <a:solidFill>
                <a:srgbClr val="000000"/>
              </a:solidFill>
              <a:latin typeface="TimesLTStd-Roman"/>
            </a:endParaRPr>
          </a:p>
          <a:p>
            <a:pPr algn="l"/>
            <a:r>
              <a:rPr lang="en-US" sz="1800" dirty="0">
                <a:solidFill>
                  <a:srgbClr val="003AA7"/>
                </a:solidFill>
                <a:latin typeface="ITCKabelStd-Medium"/>
              </a:rPr>
              <a:t>Example 1.2 </a:t>
            </a:r>
            <a:r>
              <a:rPr lang="en-US" sz="1800" dirty="0">
                <a:solidFill>
                  <a:srgbClr val="000000"/>
                </a:solidFill>
                <a:latin typeface="TimesLTStd-Roman"/>
              </a:rPr>
              <a:t>The total charge entering a terminal is given by </a:t>
            </a:r>
            <a:r>
              <a:rPr lang="en-US" sz="1800" i="1" dirty="0">
                <a:solidFill>
                  <a:srgbClr val="000000"/>
                </a:solidFill>
                <a:latin typeface="TimesLTStd-Italic"/>
              </a:rPr>
              <a:t>q </a:t>
            </a:r>
            <a:r>
              <a:rPr lang="en-US" sz="1800" dirty="0">
                <a:solidFill>
                  <a:srgbClr val="000000"/>
                </a:solidFill>
                <a:latin typeface="STIXGeneral-Regular"/>
              </a:rPr>
              <a:t>= </a:t>
            </a:r>
            <a:r>
              <a:rPr lang="en-US" sz="1800" dirty="0">
                <a:solidFill>
                  <a:srgbClr val="000000"/>
                </a:solidFill>
                <a:latin typeface="TimesLTStd-Roman"/>
              </a:rPr>
              <a:t>5</a:t>
            </a:r>
            <a:r>
              <a:rPr lang="en-US" sz="1800" i="1" dirty="0">
                <a:solidFill>
                  <a:srgbClr val="000000"/>
                </a:solidFill>
                <a:latin typeface="TimesLTStd-Italic"/>
              </a:rPr>
              <a:t>t </a:t>
            </a:r>
            <a:r>
              <a:rPr lang="en-US" sz="1800" dirty="0">
                <a:solidFill>
                  <a:srgbClr val="000000"/>
                </a:solidFill>
                <a:latin typeface="TimesLTStd-Roman"/>
              </a:rPr>
              <a:t>sin 4</a:t>
            </a:r>
            <a:r>
              <a:rPr lang="en-US" sz="1800" i="1" dirty="0">
                <a:solidFill>
                  <a:srgbClr val="000000"/>
                </a:solidFill>
                <a:latin typeface="STIXGeneral-Italic"/>
              </a:rPr>
              <a:t>π</a:t>
            </a:r>
            <a:r>
              <a:rPr lang="en-US" sz="1800" i="1" dirty="0">
                <a:solidFill>
                  <a:srgbClr val="000000"/>
                </a:solidFill>
                <a:latin typeface="TimesLTStd-Italic"/>
              </a:rPr>
              <a:t>t </a:t>
            </a:r>
            <a:r>
              <a:rPr lang="en-US" sz="1800" dirty="0" err="1">
                <a:solidFill>
                  <a:srgbClr val="000000"/>
                </a:solidFill>
                <a:latin typeface="TimesLTStd-Roman"/>
              </a:rPr>
              <a:t>mC.</a:t>
            </a:r>
            <a:r>
              <a:rPr lang="tr-TR" sz="1800" dirty="0">
                <a:solidFill>
                  <a:srgbClr val="000000"/>
                </a:solidFill>
                <a:latin typeface="TimesLTStd-Roman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TimesLTStd-Roman"/>
              </a:rPr>
              <a:t>Calculate the current at </a:t>
            </a:r>
            <a:r>
              <a:rPr lang="en-US" sz="1800" i="1" dirty="0">
                <a:solidFill>
                  <a:srgbClr val="000000"/>
                </a:solidFill>
                <a:latin typeface="TimesLTStd-Italic"/>
              </a:rPr>
              <a:t>t </a:t>
            </a:r>
            <a:r>
              <a:rPr lang="en-US" sz="1800" dirty="0">
                <a:solidFill>
                  <a:srgbClr val="000000"/>
                </a:solidFill>
                <a:latin typeface="STIXGeneral-Regular"/>
              </a:rPr>
              <a:t>= </a:t>
            </a:r>
            <a:r>
              <a:rPr lang="en-US" sz="1800" dirty="0">
                <a:solidFill>
                  <a:srgbClr val="000000"/>
                </a:solidFill>
                <a:latin typeface="TimesLTStd-Roman"/>
              </a:rPr>
              <a:t>0.5 s.</a:t>
            </a:r>
            <a:endParaRPr lang="tr-TR" sz="1800" dirty="0">
              <a:solidFill>
                <a:srgbClr val="000000"/>
              </a:solidFill>
              <a:latin typeface="TimesLTStd-Roman"/>
            </a:endParaRPr>
          </a:p>
          <a:p>
            <a:pPr algn="l"/>
            <a:endParaRPr lang="tr-TR" sz="1800" dirty="0">
              <a:solidFill>
                <a:srgbClr val="000000"/>
              </a:solidFill>
              <a:latin typeface="TimesLTStd-Roman"/>
            </a:endParaRPr>
          </a:p>
          <a:p>
            <a:pPr algn="l"/>
            <a:endParaRPr lang="tr-TR" sz="1800" dirty="0">
              <a:solidFill>
                <a:srgbClr val="000000"/>
              </a:solidFill>
              <a:latin typeface="TimesLTStd-Roman"/>
            </a:endParaRPr>
          </a:p>
          <a:p>
            <a:pPr algn="l"/>
            <a:endParaRPr lang="tr-TR" sz="1800" dirty="0">
              <a:solidFill>
                <a:srgbClr val="000000"/>
              </a:solidFill>
              <a:latin typeface="TimesLTStd-Roman"/>
            </a:endParaRPr>
          </a:p>
          <a:p>
            <a:pPr algn="l"/>
            <a:endParaRPr lang="tr-TR" sz="1800" dirty="0">
              <a:solidFill>
                <a:srgbClr val="000000"/>
              </a:solidFill>
              <a:latin typeface="TimesLTStd-Roman"/>
            </a:endParaRPr>
          </a:p>
          <a:p>
            <a:pPr algn="l"/>
            <a:endParaRPr lang="en-US" sz="1800" dirty="0">
              <a:solidFill>
                <a:srgbClr val="000000"/>
              </a:solidFill>
              <a:latin typeface="TimesLTStd-Roman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86AE670-78EC-FAC0-6E7D-69AFC489C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8</a:t>
            </a:fld>
            <a:endParaRPr lang="en-US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11613615-D96E-5407-DE90-24E27AFA36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953000"/>
            <a:ext cx="7572375" cy="37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478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2B36B-7EEA-244D-8C68-13D4DD9CA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1.4 Gerilim (Voltaj)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FFF08-3428-0A4A-8B96-B1C814AA75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Voltage (potential difference) is the required energy to move a unit of charge between two points (V).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Voltage is always defined for two points.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285440-1F1A-D74B-B8B0-C9886C9BB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9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DE2991-23B0-7742-AB8E-C6D411D81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282" y="2209800"/>
            <a:ext cx="1908464" cy="965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B9AAD7-C296-F94D-B780-8AA9A0DAC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2540000"/>
            <a:ext cx="6038850" cy="457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0221E5-6855-B14E-B3F2-7ABA62B4AD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3820" y="4270529"/>
            <a:ext cx="2436381" cy="16508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97F4DF-8115-1F41-B6F7-B3F0E81112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231" y="4648200"/>
            <a:ext cx="1935482" cy="60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468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2B87E-4BF3-1D4C-845A-AD1B22BC0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1.5 Güç ve Enerji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25B77-D1A4-FC41-8C99-BE5EE2A1C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Power is the time rate of change of energy (W),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Show that :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FF8667-8210-5649-BE49-A512948EA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6F26D1-B952-1B41-9EF2-0E0FD1662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2165556"/>
            <a:ext cx="1828800" cy="14158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DADC74-4071-3B42-9208-A1F04F57A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1" y="4720100"/>
            <a:ext cx="1556657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71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529CD-DFF6-024A-A20B-EA155CC8C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1.5 Güç ve Enerji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77701-3D30-B14C-99DA-D76B52E85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200" dirty="0"/>
              <a:t>If the power is negative then the element is supplying power (ex: battery)</a:t>
            </a:r>
          </a:p>
          <a:p>
            <a:r>
              <a:rPr lang="en-US" sz="2200" dirty="0"/>
              <a:t>If it is positive than the element is consuming power (ex: resistor)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DEF36F-DA7F-1B47-94CC-21FD7256C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1F181F-B4EA-BD46-BF7C-F77859670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227" y="1310185"/>
            <a:ext cx="6689165" cy="1117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E23866-50D8-2642-8A11-D9A4B2B99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645" y="2487732"/>
            <a:ext cx="2626326" cy="248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872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2A1AF-3287-234B-941F-C9602D85E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1.5 Güç ve Enerji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C0090-6338-F44E-B1A9-2B0CC4482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Energy is the total amount of work done in a time interval.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7A5C26-CC90-904B-9967-22F30747F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F90F8F-49B3-7040-8CF9-93A18A36D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301087"/>
            <a:ext cx="5077968" cy="533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0BB14D-4962-FF44-A9DB-3C394C394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1" y="1856097"/>
            <a:ext cx="2114283" cy="12897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A1928C-E147-134E-AC7E-170E2C92EE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1" y="4419600"/>
            <a:ext cx="3493705" cy="118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629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370DBE1-2BDA-AE7E-6941-A9FB496C2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Örnekler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3DA23AF-2F21-E627-EF12-DA0F325E7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7CDFE809-BB93-BAF9-1757-CAE4286E9D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19201"/>
            <a:ext cx="7896225" cy="657225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2314A471-7BAB-60B2-11FE-E6D1E91856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800476"/>
            <a:ext cx="7686675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684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370DBE1-2BDA-AE7E-6941-A9FB496C2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Örnekler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3DA23AF-2F21-E627-EF12-DA0F325E7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14</a:t>
            </a:fld>
            <a:endParaRPr lang="en-US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0823E8F-9277-B2B6-06AD-CF5D1BF65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143000"/>
            <a:ext cx="8458200" cy="1077274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C8019F3F-33DB-8286-CC66-98B0F79AD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012714"/>
            <a:ext cx="8414657" cy="71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531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DC7-4F67-8444-8393-FB2BB77A4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1.6 </a:t>
            </a:r>
            <a:r>
              <a:rPr lang="en-US" dirty="0"/>
              <a:t>Circuit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911E7-359E-3148-BC96-F19B58FB7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Elektrik devresi devre elemanlarının çeşitli şekillerde bağlanması ile oluşur</a:t>
            </a:r>
          </a:p>
          <a:p>
            <a:r>
              <a:rPr lang="en-US" dirty="0"/>
              <a:t>There are two types of elements</a:t>
            </a:r>
          </a:p>
          <a:p>
            <a:endParaRPr lang="en-US" dirty="0"/>
          </a:p>
          <a:p>
            <a:pPr lvl="1"/>
            <a:r>
              <a:rPr lang="en-US" dirty="0"/>
              <a:t>Active elements: Elements that generate energy</a:t>
            </a:r>
          </a:p>
          <a:p>
            <a:pPr lvl="2"/>
            <a:r>
              <a:rPr lang="en-US" dirty="0"/>
              <a:t>Generators, batteries, amplifiers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r>
              <a:rPr lang="en-US" dirty="0"/>
              <a:t>Passive elements: Elements that don’t generate energy</a:t>
            </a:r>
          </a:p>
          <a:p>
            <a:pPr lvl="2"/>
            <a:r>
              <a:rPr lang="en-US" dirty="0"/>
              <a:t>Resistors, capacitors, inductors</a:t>
            </a:r>
          </a:p>
          <a:p>
            <a:pPr lvl="2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80DDA5-8999-6F40-988D-12470FCC5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947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56B36-5FC9-024E-B8C6-D238A3832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1.6 </a:t>
            </a:r>
            <a:r>
              <a:rPr lang="en-US" dirty="0"/>
              <a:t>Circuit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9F9AD-242C-EF44-9947-AF7ADA93B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 source (energy source): The active element that generally deliver power to the circuit.</a:t>
            </a:r>
          </a:p>
          <a:p>
            <a:endParaRPr lang="en-US" sz="2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34F1E-0EB8-5D4B-B50F-698A6CF12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051BCE-1C56-FD4A-86DB-D34AE9691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360" y="2057401"/>
            <a:ext cx="6661582" cy="10776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567F5D-21E7-E447-AA78-42AF11A6F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3325166"/>
            <a:ext cx="2933700" cy="246380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3D43322-C264-1F4D-A180-0B824652FC46}"/>
              </a:ext>
            </a:extLst>
          </p:cNvPr>
          <p:cNvCxnSpPr>
            <a:cxnSpLocks/>
          </p:cNvCxnSpPr>
          <p:nvPr/>
        </p:nvCxnSpPr>
        <p:spPr>
          <a:xfrm flipH="1">
            <a:off x="4038600" y="4235933"/>
            <a:ext cx="990600" cy="394653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85B785F-97B0-454B-8636-CC05279F793D}"/>
              </a:ext>
            </a:extLst>
          </p:cNvPr>
          <p:cNvCxnSpPr>
            <a:cxnSpLocks/>
          </p:cNvCxnSpPr>
          <p:nvPr/>
        </p:nvCxnSpPr>
        <p:spPr>
          <a:xfrm>
            <a:off x="6400800" y="4114800"/>
            <a:ext cx="1447800" cy="639592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3C3A7B3-061C-424C-A64F-4A7E4D9D3E03}"/>
              </a:ext>
            </a:extLst>
          </p:cNvPr>
          <p:cNvSpPr txBox="1"/>
          <p:nvPr/>
        </p:nvSpPr>
        <p:spPr>
          <a:xfrm>
            <a:off x="2820409" y="4600307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400" dirty="0"/>
              <a:t>DC or Time varying</a:t>
            </a:r>
          </a:p>
          <a:p>
            <a:r>
              <a:rPr lang="en-US" sz="1400" dirty="0"/>
              <a:t>voltage source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2DCE9A-9E11-1A46-B89C-35CD149693AF}"/>
              </a:ext>
            </a:extLst>
          </p:cNvPr>
          <p:cNvSpPr txBox="1"/>
          <p:nvPr/>
        </p:nvSpPr>
        <p:spPr>
          <a:xfrm>
            <a:off x="7825639" y="4600307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400" dirty="0"/>
              <a:t>DC voltage source</a:t>
            </a:r>
          </a:p>
        </p:txBody>
      </p:sp>
    </p:spTree>
    <p:extLst>
      <p:ext uri="{BB962C8B-B14F-4D97-AF65-F5344CB8AC3E}">
        <p14:creationId xmlns:p14="http://schemas.microsoft.com/office/powerpoint/2010/main" val="680785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4BBB9D1-C96D-3949-AEE9-659EB20794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650" y="3893402"/>
            <a:ext cx="2705100" cy="2324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856B36-5FC9-024E-B8C6-D238A3832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1.6 </a:t>
            </a:r>
            <a:r>
              <a:rPr lang="en-US" dirty="0"/>
              <a:t>Circuit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9F9AD-242C-EF44-9947-AF7ADA93B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 source (energy source): The active element that generally deliver power to the circuit.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Dependent sources are designated by a diamond shape.</a:t>
            </a:r>
          </a:p>
          <a:p>
            <a:r>
              <a:rPr lang="en-US" sz="2000" dirty="0"/>
              <a:t>Keep in mind that a voltage source comes with +- polarities whereas a current source with an arrow</a:t>
            </a:r>
          </a:p>
          <a:p>
            <a:endParaRPr lang="en-US" sz="2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34F1E-0EB8-5D4B-B50F-698A6CF12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D624BA-425E-464D-ACAF-49349C395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1" y="1798935"/>
            <a:ext cx="7692403" cy="79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3583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9F9AD-242C-EF44-9947-AF7ADA93B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 dependent sources are  divided in to 4 categories:</a:t>
            </a:r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856B36-5FC9-024E-B8C6-D238A3832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1.6 </a:t>
            </a:r>
            <a:r>
              <a:rPr lang="en-US" dirty="0"/>
              <a:t>Circuit elements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34F1E-0EB8-5D4B-B50F-698A6CF12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A8A94C-DF23-6A41-AED3-9F9A69032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1" y="1905000"/>
            <a:ext cx="5183579" cy="1371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BC84EB-17CD-904E-88C1-8803B762C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3400" y="3551238"/>
            <a:ext cx="2540000" cy="2247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B3C9A6-148C-8849-B50E-B3394BBF77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7029" y="3686968"/>
            <a:ext cx="2857500" cy="1879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CE4667A-DE4D-414F-82B6-CE060C7933A6}"/>
              </a:ext>
            </a:extLst>
          </p:cNvPr>
          <p:cNvSpPr txBox="1"/>
          <p:nvPr/>
        </p:nvSpPr>
        <p:spPr>
          <a:xfrm>
            <a:off x="8974529" y="4169568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200" dirty="0"/>
              <a:t>What type </a:t>
            </a:r>
          </a:p>
          <a:p>
            <a:r>
              <a:rPr lang="en-US" sz="1200" dirty="0"/>
              <a:t>of a source is that ?</a:t>
            </a:r>
          </a:p>
        </p:txBody>
      </p:sp>
    </p:spTree>
    <p:extLst>
      <p:ext uri="{BB962C8B-B14F-4D97-AF65-F5344CB8AC3E}">
        <p14:creationId xmlns:p14="http://schemas.microsoft.com/office/powerpoint/2010/main" val="3302034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4BB2C-CDA2-C44D-A038-7595DEC6F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1.6 </a:t>
            </a:r>
            <a:r>
              <a:rPr lang="en-US" dirty="0"/>
              <a:t>Circuit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C80A1-0932-E54E-81CF-5500E4CA7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Calculate the power supplied or absorbed by each element.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7B0FD-C53E-CB4B-8FC6-9B7EEAAC3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965107-5356-7946-9B98-02238C647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752600"/>
            <a:ext cx="3569465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587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4BB2C-CDA2-C44D-A038-7595DEC6F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1.6 </a:t>
            </a:r>
            <a:r>
              <a:rPr lang="en-US" dirty="0"/>
              <a:t>Circuit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C80A1-0932-E54E-81CF-5500E4CA7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Calculate the power supplied or absorbed by each element.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7B0FD-C53E-CB4B-8FC6-9B7EEAAC3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20</a:t>
            </a:fld>
            <a:endParaRPr lang="en-US" dirty="0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C13CD391-F64C-2047-DDF8-F067C7C9B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" y="1905000"/>
            <a:ext cx="3064727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11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0858A42-591C-90B6-DACE-9B15F64B4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1.7 Uygulamalar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022A424-9CB0-F5CD-8ABA-679EEA9C0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95401"/>
            <a:ext cx="4876800" cy="4830763"/>
          </a:xfrm>
        </p:spPr>
        <p:txBody>
          <a:bodyPr/>
          <a:lstStyle/>
          <a:p>
            <a:r>
              <a:rPr lang="tr-TR" dirty="0" err="1"/>
              <a:t>Cathode</a:t>
            </a:r>
            <a:r>
              <a:rPr lang="tr-TR" dirty="0"/>
              <a:t> Ray </a:t>
            </a:r>
            <a:r>
              <a:rPr lang="tr-TR" dirty="0" err="1"/>
              <a:t>Tube</a:t>
            </a:r>
            <a:r>
              <a:rPr lang="tr-TR" dirty="0"/>
              <a:t> (CRT)</a:t>
            </a:r>
          </a:p>
          <a:p>
            <a:pPr lvl="1"/>
            <a:r>
              <a:rPr lang="tr-TR" dirty="0"/>
              <a:t>Karl Ferdinand </a:t>
            </a:r>
            <a:r>
              <a:rPr lang="tr-TR" dirty="0" err="1"/>
              <a:t>Barun</a:t>
            </a:r>
            <a:r>
              <a:rPr lang="tr-TR" dirty="0"/>
              <a:t> (1879)</a:t>
            </a:r>
          </a:p>
          <a:p>
            <a:pPr lvl="1"/>
            <a:r>
              <a:rPr lang="tr-TR" dirty="0"/>
              <a:t>Vladimir </a:t>
            </a:r>
            <a:r>
              <a:rPr lang="tr-TR" dirty="0" err="1"/>
              <a:t>Zworykin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7CB3FF7-5217-1E7F-D065-E489B27A6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21</a:t>
            </a:fld>
            <a:endParaRPr lang="en-US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222A33F0-50FA-A657-199F-A872BF8E1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511753"/>
            <a:ext cx="6343650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135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8E9F32E-A86F-9AFA-1FF3-4EAFE0054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600" dirty="0">
                <a:hlinkClick r:id="rId2"/>
              </a:rPr>
              <a:t>https://solaravm.com/elektrik-faturasi-nasil-hesaplanir</a:t>
            </a:r>
            <a:r>
              <a:rPr lang="tr-TR" sz="3600" dirty="0"/>
              <a:t>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8C9DE0C-DE6B-DCAE-D131-FBAAADCEC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22</a:t>
            </a:fld>
            <a:endParaRPr lang="en-US" dirty="0"/>
          </a:p>
        </p:txBody>
      </p:sp>
      <p:pic>
        <p:nvPicPr>
          <p:cNvPr id="1026" name="Picture 2" descr="Elektrik Faturası Nasıl Hesaplanır?">
            <a:extLst>
              <a:ext uri="{FF2B5EF4-FFF2-40B4-BE49-F238E27FC236}">
                <a16:creationId xmlns:a16="http://schemas.microsoft.com/office/drawing/2014/main" id="{4A65A57E-4B27-A890-52C5-CA3D5E8935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 flipV="1">
            <a:off x="4148328" y="-2658095"/>
            <a:ext cx="3886201" cy="1194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9912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292D0-7E3C-B245-9DF7-716E0CA6F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Electrical Circuits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44544-5866-5C49-8D76-73EA15327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 SECTION 1.8 CAREULLY !!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1DC8A4-3D5D-0645-90DD-A760E5EA0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37B3D4-0F27-8446-964A-9B350433C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1909763"/>
            <a:ext cx="56388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9867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9D44DDD-D647-3C12-BB6C-5FA65FEAE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F2B5E557-710C-5848-96D0-8D14BD0D3A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219200"/>
            <a:ext cx="5560341" cy="3657600"/>
          </a:xfr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341B3EE-8719-C665-FCC4-F0BDEFEE0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214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D8E580-A45D-5D70-11C8-0A44F4300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80BBC612-5E6C-0006-F11D-A89591DC76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143000"/>
            <a:ext cx="5425080" cy="4876800"/>
          </a:xfr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D3136F4-50DC-9249-4241-0BE34F584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8299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1FB08E9-4A66-62E7-D421-83EEE14E9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CA343833-BF55-B665-FBCB-4991057520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219200"/>
            <a:ext cx="8715202" cy="1752600"/>
          </a:xfr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9CA0C2C-01C5-B0E5-6B45-E62E2CB46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5550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0FD1F6D-E1BD-4CB3-4D7A-7EB05D1AB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9B89E2D4-DAC7-CE73-BECE-739E8E2425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52400"/>
            <a:ext cx="5302834" cy="5562600"/>
          </a:xfr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A1DDEE5-52CB-1CFE-7952-FD81CA8BC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669854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no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5756</TotalTime>
  <Words>473</Words>
  <Application>Microsoft Office PowerPoint</Application>
  <PresentationFormat>Geniş ekran</PresentationFormat>
  <Paragraphs>138</Paragraphs>
  <Slides>27</Slides>
  <Notes>0</Notes>
  <HiddenSlides>1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36" baseType="lpstr">
      <vt:lpstr>Arial</vt:lpstr>
      <vt:lpstr>Calibri</vt:lpstr>
      <vt:lpstr>Cambria</vt:lpstr>
      <vt:lpstr>ITCKabelStd-Medium</vt:lpstr>
      <vt:lpstr>STIXGeneral-Italic</vt:lpstr>
      <vt:lpstr>STIXGeneral-Regular</vt:lpstr>
      <vt:lpstr>TimesLTStd-Italic</vt:lpstr>
      <vt:lpstr>TimesLTStd-Roman</vt:lpstr>
      <vt:lpstr>Ofis Teması</vt:lpstr>
      <vt:lpstr>PowerPoint Sunusu</vt:lpstr>
      <vt:lpstr>Circuit elements</vt:lpstr>
      <vt:lpstr>Circuit</vt:lpstr>
      <vt:lpstr>1.2 Birimler</vt:lpstr>
      <vt:lpstr>1.3 Yük ve Akım</vt:lpstr>
      <vt:lpstr>1.3 Yük ve Akım</vt:lpstr>
      <vt:lpstr>1.3 Yük ve Akım</vt:lpstr>
      <vt:lpstr>Örnekler:</vt:lpstr>
      <vt:lpstr>1.4 Gerilim (Voltaj)</vt:lpstr>
      <vt:lpstr>1.5 Güç ve Enerji</vt:lpstr>
      <vt:lpstr>1.5 Güç ve Enerji</vt:lpstr>
      <vt:lpstr>1.5 Güç ve Enerji</vt:lpstr>
      <vt:lpstr>Örnekler</vt:lpstr>
      <vt:lpstr>Örnekler</vt:lpstr>
      <vt:lpstr>1.6 Circuit elements</vt:lpstr>
      <vt:lpstr>1.6 Circuit elements</vt:lpstr>
      <vt:lpstr>1.6 Circuit elements</vt:lpstr>
      <vt:lpstr>1.6 Circuit elements</vt:lpstr>
      <vt:lpstr>1.6 Circuit Elements</vt:lpstr>
      <vt:lpstr>1.6 Circuit Elements</vt:lpstr>
      <vt:lpstr>1.7 Uygulamalar</vt:lpstr>
      <vt:lpstr>https://solaravm.com/elektrik-faturasi-nasil-hesaplanir </vt:lpstr>
      <vt:lpstr>Electrical Circuits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iozdur</dc:creator>
  <cp:lastModifiedBy>Hakem</cp:lastModifiedBy>
  <cp:revision>203</cp:revision>
  <cp:lastPrinted>2014-01-07T14:13:14Z</cp:lastPrinted>
  <dcterms:created xsi:type="dcterms:W3CDTF">2013-12-26T09:55:15Z</dcterms:created>
  <dcterms:modified xsi:type="dcterms:W3CDTF">2022-09-08T19:55:02Z</dcterms:modified>
</cp:coreProperties>
</file>