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63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CD5B-95CD-4922-95C5-B868B42C7562}" type="datetimeFigureOut">
              <a:rPr lang="tr-TR" smtClean="0"/>
              <a:t>3.06.2018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DB975-AB5C-4A18-B4D8-5826389DD3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3603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CD5B-95CD-4922-95C5-B868B42C7562}" type="datetimeFigureOut">
              <a:rPr lang="tr-TR" smtClean="0"/>
              <a:t>3.06.2018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DB975-AB5C-4A18-B4D8-5826389DD3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5755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CD5B-95CD-4922-95C5-B868B42C7562}" type="datetimeFigureOut">
              <a:rPr lang="tr-TR" smtClean="0"/>
              <a:t>3.06.2018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DB975-AB5C-4A18-B4D8-5826389DD3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7993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CD5B-95CD-4922-95C5-B868B42C7562}" type="datetimeFigureOut">
              <a:rPr lang="tr-TR" smtClean="0"/>
              <a:t>3.06.2018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DB975-AB5C-4A18-B4D8-5826389DD3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1095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CD5B-95CD-4922-95C5-B868B42C7562}" type="datetimeFigureOut">
              <a:rPr lang="tr-TR" smtClean="0"/>
              <a:t>3.06.2018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DB975-AB5C-4A18-B4D8-5826389DD3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333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CD5B-95CD-4922-95C5-B868B42C7562}" type="datetimeFigureOut">
              <a:rPr lang="tr-TR" smtClean="0"/>
              <a:t>3.06.2018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DB975-AB5C-4A18-B4D8-5826389DD3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6823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CD5B-95CD-4922-95C5-B868B42C7562}" type="datetimeFigureOut">
              <a:rPr lang="tr-TR" smtClean="0"/>
              <a:t>3.06.2018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DB975-AB5C-4A18-B4D8-5826389DD3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238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CD5B-95CD-4922-95C5-B868B42C7562}" type="datetimeFigureOut">
              <a:rPr lang="tr-TR" smtClean="0"/>
              <a:t>3.06.2018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DB975-AB5C-4A18-B4D8-5826389DD3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1341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CD5B-95CD-4922-95C5-B868B42C7562}" type="datetimeFigureOut">
              <a:rPr lang="tr-TR" smtClean="0"/>
              <a:t>3.06.2018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DB975-AB5C-4A18-B4D8-5826389DD3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5242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CD5B-95CD-4922-95C5-B868B42C7562}" type="datetimeFigureOut">
              <a:rPr lang="tr-TR" smtClean="0"/>
              <a:t>3.06.2018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DB975-AB5C-4A18-B4D8-5826389DD3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1773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CD5B-95CD-4922-95C5-B868B42C7562}" type="datetimeFigureOut">
              <a:rPr lang="tr-TR" smtClean="0"/>
              <a:t>3.06.2018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DB975-AB5C-4A18-B4D8-5826389DD3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3870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ACD5B-95CD-4922-95C5-B868B42C7562}" type="datetimeFigureOut">
              <a:rPr lang="tr-TR" smtClean="0"/>
              <a:t>3.06.2018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DB975-AB5C-4A18-B4D8-5826389DD3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67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2B9D4C4-82FC-46FE-8400-AFD89AEB7C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Polarizasyon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DE5E5E2-99FE-4624-8789-F3FA05A819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D. </a:t>
            </a:r>
            <a:r>
              <a:rPr lang="tr-TR" dirty="0" err="1"/>
              <a:t>Roddy</a:t>
            </a:r>
            <a:r>
              <a:rPr lang="tr-TR" dirty="0"/>
              <a:t> </a:t>
            </a:r>
            <a:r>
              <a:rPr lang="tr-TR" dirty="0" err="1"/>
              <a:t>Chapter</a:t>
            </a:r>
            <a:r>
              <a:rPr lang="tr-TR"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4250114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146AEED-344F-4C21-B8FF-C320D34E8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75651"/>
          </a:xfrm>
        </p:spPr>
        <p:txBody>
          <a:bodyPr>
            <a:normAutofit fontScale="90000"/>
          </a:bodyPr>
          <a:lstStyle/>
          <a:p>
            <a:r>
              <a:rPr lang="tr-TR" dirty="0"/>
              <a:t>Giriş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2A72BD39-9326-4A0F-A06E-5DCDA9959A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940776"/>
                <a:ext cx="7886700" cy="574137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dirty="0"/>
                  <a:t>Uzak alanda yayılan dalga bir TEM karakteristiği gösterir</a:t>
                </a:r>
              </a:p>
              <a:p>
                <a:pPr lvl="1"/>
                <a:r>
                  <a:rPr lang="tr-TR" dirty="0"/>
                  <a:t>TEM: </a:t>
                </a:r>
                <a:r>
                  <a:rPr lang="tr-TR" dirty="0" err="1"/>
                  <a:t>Transverse</a:t>
                </a:r>
                <a:r>
                  <a:rPr lang="tr-TR" dirty="0"/>
                  <a:t> </a:t>
                </a:r>
                <a:r>
                  <a:rPr lang="tr-TR" dirty="0" err="1"/>
                  <a:t>Electromagnetic</a:t>
                </a:r>
                <a:r>
                  <a:rPr lang="tr-TR" dirty="0"/>
                  <a:t> </a:t>
                </a:r>
                <a:r>
                  <a:rPr lang="tr-TR" dirty="0" err="1"/>
                  <a:t>Wave</a:t>
                </a:r>
                <a:endParaRPr lang="tr-TR" dirty="0"/>
              </a:p>
              <a:p>
                <a:pPr lvl="1"/>
                <a:r>
                  <a:rPr lang="tr-TR" dirty="0"/>
                  <a:t>Uzak alan (Far </a:t>
                </a:r>
                <a:r>
                  <a:rPr lang="tr-TR" dirty="0" err="1"/>
                  <a:t>field</a:t>
                </a:r>
                <a:r>
                  <a:rPr lang="tr-TR" dirty="0"/>
                  <a:t>):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Ör. 3m çanak anten, 6GHz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     </m:t>
                    </m:r>
                  </m:oMath>
                </a14:m>
                <a:r>
                  <a:rPr lang="tr-TR" dirty="0"/>
                  <a:t>), </a:t>
                </a:r>
              </a:p>
              <a:p>
                <a:r>
                  <a:rPr lang="tr-TR" dirty="0"/>
                  <a:t>Vektörler: Sağ el kuralı oluşturur</a:t>
                </a:r>
              </a:p>
              <a:p>
                <a:pPr lvl="1"/>
                <a:r>
                  <a:rPr lang="tr-TR" b="1" dirty="0"/>
                  <a:t>E</a:t>
                </a:r>
                <a:r>
                  <a:rPr lang="tr-TR" dirty="0"/>
                  <a:t>: Elektrik alan</a:t>
                </a:r>
              </a:p>
              <a:p>
                <a:pPr lvl="1"/>
                <a:r>
                  <a:rPr lang="tr-TR" b="1" dirty="0"/>
                  <a:t>H</a:t>
                </a:r>
                <a:r>
                  <a:rPr lang="tr-TR" dirty="0"/>
                  <a:t>: Manyetik alan</a:t>
                </a:r>
              </a:p>
              <a:p>
                <a:pPr lvl="1"/>
                <a:r>
                  <a:rPr lang="tr-TR" b="1" dirty="0"/>
                  <a:t>k</a:t>
                </a:r>
                <a:r>
                  <a:rPr lang="tr-TR" dirty="0"/>
                  <a:t>: Yayılım yönü </a:t>
                </a:r>
              </a:p>
              <a:p>
                <a:r>
                  <a:rPr lang="tr-TR" dirty="0"/>
                  <a:t>Uzak alanda TEM dalgası düzlem dalgadır</a:t>
                </a:r>
              </a:p>
              <a:p>
                <a:pPr lvl="1"/>
                <a:r>
                  <a:rPr lang="tr-TR" b="1" dirty="0"/>
                  <a:t>E</a:t>
                </a:r>
                <a:r>
                  <a:rPr lang="tr-TR" dirty="0"/>
                  <a:t> ve </a:t>
                </a:r>
                <a:r>
                  <a:rPr lang="tr-TR" b="1" dirty="0"/>
                  <a:t>H</a:t>
                </a:r>
                <a:r>
                  <a:rPr lang="tr-TR" dirty="0"/>
                  <a:t> vektörleri bir düzlem oluşturur.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120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tr-TR" dirty="0"/>
              </a:p>
              <a:p>
                <a:r>
                  <a:rPr lang="tr-TR" dirty="0"/>
                  <a:t>Elektrik ve manyetik alan büyüklüğü zamanla değişir</a:t>
                </a:r>
              </a:p>
              <a:p>
                <a:pPr lvl="1"/>
                <a:r>
                  <a:rPr lang="tr-TR" dirty="0"/>
                  <a:t>Büyüklükleri birbirini takip eder</a:t>
                </a:r>
              </a:p>
              <a:p>
                <a:r>
                  <a:rPr lang="tr-TR" dirty="0"/>
                  <a:t>Polarizasyon: Elektrik alan vektörünün ucunun zaman içinde çizdiği çizgi</a:t>
                </a:r>
              </a:p>
              <a:p>
                <a:pPr lvl="1"/>
                <a:r>
                  <a:rPr lang="tr-TR" dirty="0"/>
                  <a:t>Bu çizgi düz bir çizgiyse, buna doğrusal Polarizasyon denir</a:t>
                </a:r>
              </a:p>
            </p:txBody>
          </p:sp>
        </mc:Choice>
        <mc:Fallback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2A72BD39-9326-4A0F-A06E-5DCDA9959A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40776"/>
                <a:ext cx="7886700" cy="5741378"/>
              </a:xfrm>
              <a:blipFill>
                <a:blip r:embed="rId2"/>
                <a:stretch>
                  <a:fillRect l="-1159" t="-2123" r="-850" b="-53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>
            <a:extLst>
              <a:ext uri="{FF2B5EF4-FFF2-40B4-BE49-F238E27FC236}">
                <a16:creationId xmlns:a16="http://schemas.microsoft.com/office/drawing/2014/main" id="{B08D630D-8E92-43E9-B7EE-A551D8FD7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393" y="1514183"/>
            <a:ext cx="3027347" cy="23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735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923D9B3-D59C-41E2-B589-93C65C297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89951"/>
          </a:xfrm>
        </p:spPr>
        <p:txBody>
          <a:bodyPr>
            <a:normAutofit fontScale="90000"/>
          </a:bodyPr>
          <a:lstStyle/>
          <a:p>
            <a:r>
              <a:rPr lang="tr-TR" dirty="0"/>
              <a:t>Yatay, Dil ve Dairesel Polarizasyon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D30A6872-D6F1-40FB-BE74-370C0C129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7488" y="1055076"/>
                <a:ext cx="7886700" cy="478301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dirty="0"/>
                  <a:t>GEO Uydular için</a:t>
                </a:r>
              </a:p>
              <a:p>
                <a:pPr lvl="1"/>
                <a:r>
                  <a:rPr lang="tr-TR" dirty="0"/>
                  <a:t>Dik: E vektörü dünyanın kutup eksenine paralel ise</a:t>
                </a:r>
              </a:p>
              <a:p>
                <a:r>
                  <a:rPr lang="tr-TR" dirty="0"/>
                  <a:t>Aşağıdaki (a) şekline göre</a:t>
                </a:r>
              </a:p>
              <a:p>
                <a:pPr lvl="1"/>
                <a:r>
                  <a:rPr lang="tr-TR" dirty="0"/>
                  <a:t>Dik: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Yatay: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Bu polarizasyonlar (b) şeklindeki çizgileri izler</a:t>
                </a:r>
              </a:p>
              <a:p>
                <a:r>
                  <a:rPr lang="tr-TR" dirty="0"/>
                  <a:t>İki polarizasyon beraber de var olabilir</a:t>
                </a:r>
              </a:p>
              <a:p>
                <a:pPr lvl="1"/>
                <a:r>
                  <a:rPr lang="tr-TR" dirty="0"/>
                  <a:t>Genlik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r>
                  <a:rPr lang="tr-TR" dirty="0"/>
                  <a:t> , açı: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arctan</m:t>
                        </m:r>
                      </m:fName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Dairesel polarizasyon: </a:t>
                </a:r>
              </a:p>
              <a:p>
                <a:pPr lvl="1"/>
                <a:r>
                  <a:rPr lang="tr-TR" dirty="0"/>
                  <a:t>Dik bileşen: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Yatay bileşen: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:endParaRPr lang="tr-TR" dirty="0"/>
              </a:p>
            </p:txBody>
          </p:sp>
        </mc:Choice>
        <mc:Fallback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D30A6872-D6F1-40FB-BE74-370C0C129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488" y="1055076"/>
                <a:ext cx="7886700" cy="4783015"/>
              </a:xfrm>
              <a:blipFill>
                <a:blip r:embed="rId2"/>
                <a:stretch>
                  <a:fillRect l="-1236" t="-254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>
            <a:extLst>
              <a:ext uri="{FF2B5EF4-FFF2-40B4-BE49-F238E27FC236}">
                <a16:creationId xmlns:a16="http://schemas.microsoft.com/office/drawing/2014/main" id="{2C75080E-8AC4-4FED-A637-A18660C58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800" y="4539940"/>
            <a:ext cx="4102200" cy="195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656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E86BDEB4-81CD-4667-97E3-49643D62750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28598" y="436631"/>
            <a:ext cx="6312877" cy="580541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54B24D4-0B42-45D7-8600-0DC111C5D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277" y="157971"/>
            <a:ext cx="2381192" cy="21649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Dikdörtgen 8">
                <a:extLst>
                  <a:ext uri="{FF2B5EF4-FFF2-40B4-BE49-F238E27FC236}">
                    <a16:creationId xmlns:a16="http://schemas.microsoft.com/office/drawing/2014/main" id="{37B986BA-8DF2-421A-8630-D00DDB10B769}"/>
                  </a:ext>
                </a:extLst>
              </p:cNvPr>
              <p:cNvSpPr/>
              <p:nvPr/>
            </p:nvSpPr>
            <p:spPr>
              <a:xfrm>
                <a:off x="4070839" y="2760740"/>
                <a:ext cx="4572000" cy="66826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1"/>
                <a:r>
                  <a:rPr lang="tr-TR" dirty="0"/>
                  <a:t>Dik: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Yatay: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endParaRPr lang="tr-TR" dirty="0"/>
              </a:p>
            </p:txBody>
          </p:sp>
        </mc:Choice>
        <mc:Fallback>
          <p:sp>
            <p:nvSpPr>
              <p:cNvPr id="9" name="Dikdörtgen 8">
                <a:extLst>
                  <a:ext uri="{FF2B5EF4-FFF2-40B4-BE49-F238E27FC236}">
                    <a16:creationId xmlns:a16="http://schemas.microsoft.com/office/drawing/2014/main" id="{37B986BA-8DF2-421A-8630-D00DDB10B7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839" y="2760740"/>
                <a:ext cx="4572000" cy="668260"/>
              </a:xfrm>
              <a:prstGeom prst="rect">
                <a:avLst/>
              </a:prstGeom>
              <a:blipFill>
                <a:blip r:embed="rId4"/>
                <a:stretch>
                  <a:fillRect t="-4545" b="-1363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Dikdörtgen 9">
                <a:extLst>
                  <a:ext uri="{FF2B5EF4-FFF2-40B4-BE49-F238E27FC236}">
                    <a16:creationId xmlns:a16="http://schemas.microsoft.com/office/drawing/2014/main" id="{55DB88DE-04D6-4BFD-96C2-D336B164CC1A}"/>
                  </a:ext>
                </a:extLst>
              </p:cNvPr>
              <p:cNvSpPr/>
              <p:nvPr/>
            </p:nvSpPr>
            <p:spPr>
              <a:xfrm>
                <a:off x="4070839" y="4312945"/>
                <a:ext cx="4572000" cy="66826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1"/>
                <a:r>
                  <a:rPr lang="tr-TR" dirty="0"/>
                  <a:t>Dik: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Yatay: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endParaRPr lang="tr-TR" dirty="0"/>
              </a:p>
            </p:txBody>
          </p:sp>
        </mc:Choice>
        <mc:Fallback>
          <p:sp>
            <p:nvSpPr>
              <p:cNvPr id="10" name="Dikdörtgen 9">
                <a:extLst>
                  <a:ext uri="{FF2B5EF4-FFF2-40B4-BE49-F238E27FC236}">
                    <a16:creationId xmlns:a16="http://schemas.microsoft.com/office/drawing/2014/main" id="{55DB88DE-04D6-4BFD-96C2-D336B164CC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839" y="4312945"/>
                <a:ext cx="4572000" cy="668260"/>
              </a:xfrm>
              <a:prstGeom prst="rect">
                <a:avLst/>
              </a:prstGeom>
              <a:blipFill>
                <a:blip r:embed="rId5"/>
                <a:stretch>
                  <a:fillRect t="-4587" b="-1467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Dikdörtgen 10">
                <a:extLst>
                  <a:ext uri="{FF2B5EF4-FFF2-40B4-BE49-F238E27FC236}">
                    <a16:creationId xmlns:a16="http://schemas.microsoft.com/office/drawing/2014/main" id="{DDC028D5-BA61-4952-9F7A-B080AA825A66}"/>
                  </a:ext>
                </a:extLst>
              </p:cNvPr>
              <p:cNvSpPr/>
              <p:nvPr/>
            </p:nvSpPr>
            <p:spPr>
              <a:xfrm>
                <a:off x="3516923" y="6087239"/>
                <a:ext cx="4572000" cy="66826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1"/>
                <a:r>
                  <a:rPr lang="tr-TR" dirty="0"/>
                  <a:t>Eliptik: Dik: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             Yatay: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tr-TR" dirty="0"/>
              </a:p>
            </p:txBody>
          </p:sp>
        </mc:Choice>
        <mc:Fallback>
          <p:sp>
            <p:nvSpPr>
              <p:cNvPr id="11" name="Dikdörtgen 10">
                <a:extLst>
                  <a:ext uri="{FF2B5EF4-FFF2-40B4-BE49-F238E27FC236}">
                    <a16:creationId xmlns:a16="http://schemas.microsoft.com/office/drawing/2014/main" id="{DDC028D5-BA61-4952-9F7A-B080AA825A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6923" y="6087239"/>
                <a:ext cx="4572000" cy="668260"/>
              </a:xfrm>
              <a:prstGeom prst="rect">
                <a:avLst/>
              </a:prstGeom>
              <a:blipFill>
                <a:blip r:embed="rId6"/>
                <a:stretch>
                  <a:fillRect t="-4587" b="-1467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8353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55ADC09-E961-4FC7-9813-5064D545E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12375"/>
            <a:ext cx="7886700" cy="663574"/>
          </a:xfrm>
        </p:spPr>
        <p:txBody>
          <a:bodyPr>
            <a:normAutofit fontScale="90000"/>
          </a:bodyPr>
          <a:lstStyle/>
          <a:p>
            <a:r>
              <a:rPr lang="tr-TR" dirty="0"/>
              <a:t>Anten Polarizasyonu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A0AC45-6882-48C7-A8EE-A9D31DF90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25415"/>
            <a:ext cx="7886700" cy="3824654"/>
          </a:xfrm>
        </p:spPr>
        <p:txBody>
          <a:bodyPr>
            <a:normAutofit lnSpcReduction="10000"/>
          </a:bodyPr>
          <a:lstStyle/>
          <a:p>
            <a:r>
              <a:rPr lang="tr-TR" dirty="0"/>
              <a:t>Yatay </a:t>
            </a:r>
            <a:r>
              <a:rPr lang="tr-TR" dirty="0" err="1"/>
              <a:t>dipol</a:t>
            </a:r>
            <a:r>
              <a:rPr lang="tr-TR" dirty="0"/>
              <a:t> anten, yatay polarizasyon üretir</a:t>
            </a:r>
          </a:p>
          <a:p>
            <a:r>
              <a:rPr lang="tr-TR" dirty="0" err="1"/>
              <a:t>Biribirine</a:t>
            </a:r>
            <a:r>
              <a:rPr lang="tr-TR" dirty="0"/>
              <a:t> dik iki </a:t>
            </a:r>
            <a:r>
              <a:rPr lang="tr-TR" dirty="0" err="1"/>
              <a:t>dipol</a:t>
            </a:r>
            <a:r>
              <a:rPr lang="tr-TR" dirty="0"/>
              <a:t>, 90 derece faz farklı akımlarla beslendiğinde dairesel polarizasyon üretir</a:t>
            </a:r>
          </a:p>
          <a:p>
            <a:r>
              <a:rPr lang="tr-TR" dirty="0"/>
              <a:t>Alıcı anten verici antenle aynı şekilde </a:t>
            </a:r>
            <a:r>
              <a:rPr lang="tr-TR" dirty="0" err="1"/>
              <a:t>konumladırılırsa</a:t>
            </a:r>
            <a:r>
              <a:rPr lang="tr-TR" dirty="0"/>
              <a:t> maksimum güç transferi olur</a:t>
            </a:r>
          </a:p>
          <a:p>
            <a:r>
              <a:rPr lang="tr-TR" dirty="0"/>
              <a:t> Aksi halde kayıplar oluşur</a:t>
            </a:r>
          </a:p>
          <a:p>
            <a:r>
              <a:rPr lang="tr-TR" dirty="0"/>
              <a:t>Dairesel polarizasyon çapraz </a:t>
            </a:r>
            <a:r>
              <a:rPr lang="tr-TR" dirty="0" err="1"/>
              <a:t>dipoller</a:t>
            </a:r>
            <a:r>
              <a:rPr lang="tr-TR" dirty="0"/>
              <a:t> tarafından en iyi alınır</a:t>
            </a:r>
          </a:p>
          <a:p>
            <a:pPr lvl="1"/>
            <a:r>
              <a:rPr lang="tr-TR" dirty="0"/>
              <a:t>Tek </a:t>
            </a:r>
            <a:r>
              <a:rPr lang="tr-TR" dirty="0" err="1"/>
              <a:t>dipol</a:t>
            </a:r>
            <a:r>
              <a:rPr lang="tr-TR" dirty="0"/>
              <a:t> olursa 3dB kayıp olur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8808236-39B1-4D26-82A1-6780ED563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630" y="4775518"/>
            <a:ext cx="4128000" cy="191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199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9153CF9-7D48-4C80-BB75-BC47A2091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89951"/>
          </a:xfrm>
        </p:spPr>
        <p:txBody>
          <a:bodyPr>
            <a:normAutofit fontScale="90000"/>
          </a:bodyPr>
          <a:lstStyle/>
          <a:p>
            <a:r>
              <a:rPr lang="tr-TR" dirty="0"/>
              <a:t>Anten Polarizasyonu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E429F2-CA68-49CF-A198-4021E9C8D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5077"/>
            <a:ext cx="7886700" cy="3358661"/>
          </a:xfrm>
        </p:spPr>
        <p:txBody>
          <a:bodyPr/>
          <a:lstStyle/>
          <a:p>
            <a:r>
              <a:rPr lang="tr-TR" dirty="0"/>
              <a:t>Şekil 5.6: Tellerle paralel olan elektrik alanı yansıtır</a:t>
            </a:r>
          </a:p>
          <a:p>
            <a:r>
              <a:rPr lang="tr-TR" dirty="0"/>
              <a:t>Şekil 5.7: </a:t>
            </a:r>
            <a:r>
              <a:rPr lang="tr-TR" dirty="0" err="1"/>
              <a:t>Grid</a:t>
            </a:r>
            <a:r>
              <a:rPr lang="tr-TR" dirty="0"/>
              <a:t> reflektör bir polarizasyonu yansıtır, </a:t>
            </a:r>
            <a:r>
              <a:rPr lang="tr-TR" dirty="0" err="1"/>
              <a:t>solid</a:t>
            </a:r>
            <a:r>
              <a:rPr lang="tr-TR" dirty="0"/>
              <a:t> metal reflektör ise geçen dalgayı yansıtır</a:t>
            </a:r>
          </a:p>
          <a:p>
            <a:pPr lvl="1"/>
            <a:r>
              <a:rPr lang="tr-TR" dirty="0"/>
              <a:t>İki polarizasyon izole bir şekilde iletilir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8E2459D-5D6D-4176-8793-B4F8F780F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4225340"/>
            <a:ext cx="3663600" cy="249613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FBEBD43-FCC3-4CF7-B495-C438F00D0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569" y="3026010"/>
            <a:ext cx="3173400" cy="360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40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49EBAAD-C909-4238-8F24-8ADB9149F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28405"/>
          </a:xfrm>
        </p:spPr>
        <p:txBody>
          <a:bodyPr>
            <a:normAutofit fontScale="90000"/>
          </a:bodyPr>
          <a:lstStyle/>
          <a:p>
            <a:r>
              <a:rPr lang="tr-TR" dirty="0"/>
              <a:t>Uydu Anten Polarizasyonu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FE0F60-9F58-4DB6-A874-C8298FC14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1454"/>
            <a:ext cx="7886700" cy="5095509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A759ADD-1BE9-4DDF-93B8-728512D3D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654" y="3629208"/>
            <a:ext cx="3354000" cy="2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618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326235E-D5ED-4EA9-80A0-34BC02910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33912"/>
          </a:xfrm>
        </p:spPr>
        <p:txBody>
          <a:bodyPr/>
          <a:lstStyle/>
          <a:p>
            <a:r>
              <a:rPr lang="tr-TR" dirty="0"/>
              <a:t>Çapraz Polarizasyon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C28EE797-00EB-4A8D-BC62-2FE45138D6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0070" y="1160585"/>
                <a:ext cx="5749568" cy="4866909"/>
              </a:xfrm>
            </p:spPr>
            <p:txBody>
              <a:bodyPr/>
              <a:lstStyle/>
              <a:p>
                <a:r>
                  <a:rPr lang="tr-TR" dirty="0"/>
                  <a:t>Uydu yer arasındaki yayılım yolu </a:t>
                </a:r>
                <a:r>
                  <a:rPr lang="tr-TR" dirty="0" err="1"/>
                  <a:t>iyonosferden</a:t>
                </a:r>
                <a:r>
                  <a:rPr lang="tr-TR" dirty="0"/>
                  <a:t> geçer</a:t>
                </a:r>
              </a:p>
              <a:p>
                <a:pPr lvl="1"/>
                <a:r>
                  <a:rPr lang="tr-TR" dirty="0"/>
                  <a:t>Ayrıca buz kristalleri ve yağmur</a:t>
                </a:r>
              </a:p>
              <a:p>
                <a:pPr lvl="1"/>
                <a:r>
                  <a:rPr lang="tr-TR" dirty="0"/>
                  <a:t>Mevcut polarizasyona dik bir </a:t>
                </a:r>
                <a:r>
                  <a:rPr lang="tr-TR" dirty="0" err="1"/>
                  <a:t>polariasyon</a:t>
                </a:r>
                <a:r>
                  <a:rPr lang="tr-TR" dirty="0"/>
                  <a:t> türer (</a:t>
                </a:r>
                <a:r>
                  <a:rPr lang="tr-TR" dirty="0" err="1"/>
                  <a:t>depolarizasyon</a:t>
                </a:r>
                <a:r>
                  <a:rPr lang="tr-TR" dirty="0"/>
                  <a:t>)</a:t>
                </a:r>
              </a:p>
              <a:p>
                <a:r>
                  <a:rPr lang="tr-TR" dirty="0"/>
                  <a:t>E1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𝑋𝑃𝐷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=20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=20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tr-TR" dirty="0"/>
              </a:p>
              <a:p>
                <a:endParaRPr lang="tr-TR" dirty="0"/>
              </a:p>
            </p:txBody>
          </p:sp>
        </mc:Choice>
        <mc:Fallback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C28EE797-00EB-4A8D-BC62-2FE45138D6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0070" y="1160585"/>
                <a:ext cx="5749568" cy="4866909"/>
              </a:xfrm>
              <a:blipFill>
                <a:blip r:embed="rId2"/>
                <a:stretch>
                  <a:fillRect l="-1909" t="-200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>
            <a:extLst>
              <a:ext uri="{FF2B5EF4-FFF2-40B4-BE49-F238E27FC236}">
                <a16:creationId xmlns:a16="http://schemas.microsoft.com/office/drawing/2014/main" id="{3B1DA3C2-FE71-4973-B1C3-4839BC9F7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730" y="1247374"/>
            <a:ext cx="3199200" cy="499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771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FB75A86-C2F2-4FEA-AFF7-DB5C34AD2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13043"/>
          </a:xfrm>
        </p:spPr>
        <p:txBody>
          <a:bodyPr/>
          <a:lstStyle/>
          <a:p>
            <a:r>
              <a:rPr lang="tr-TR" dirty="0" err="1"/>
              <a:t>İyonosferik</a:t>
            </a:r>
            <a:r>
              <a:rPr lang="tr-TR" dirty="0"/>
              <a:t> </a:t>
            </a:r>
            <a:r>
              <a:rPr lang="tr-TR" dirty="0" err="1"/>
              <a:t>Depolarizasyon</a:t>
            </a:r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286C33E5-FDB3-4DC5-AF0D-FA12BE0B0C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78168"/>
                <a:ext cx="7886700" cy="5314705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tr-TR" dirty="0"/>
                  <a:t>Güneş ışıması nedeniyle atmosferin üst tabakalarında elektron bulutları oluşur</a:t>
                </a:r>
              </a:p>
              <a:p>
                <a:pPr lvl="1"/>
                <a:r>
                  <a:rPr lang="tr-TR" dirty="0"/>
                  <a:t>Bu bulutlar tabakalar halindedir</a:t>
                </a:r>
              </a:p>
              <a:p>
                <a:pPr lvl="1"/>
                <a:r>
                  <a:rPr lang="tr-TR" dirty="0"/>
                  <a:t>Bulutlar hareket eder</a:t>
                </a:r>
              </a:p>
              <a:p>
                <a:pPr lvl="1"/>
                <a:r>
                  <a:rPr lang="tr-TR" dirty="0"/>
                  <a:t>Buradan geçen sinyalde oynamalar oluşur</a:t>
                </a:r>
              </a:p>
              <a:p>
                <a:pPr lvl="1"/>
                <a:r>
                  <a:rPr lang="tr-TR" dirty="0"/>
                  <a:t>Bu oynamalardan biri de polarizasyonun dönmesidir</a:t>
                </a:r>
              </a:p>
              <a:p>
                <a:pPr lvl="2"/>
                <a:r>
                  <a:rPr lang="tr-TR" dirty="0" err="1"/>
                  <a:t>Faraday</a:t>
                </a:r>
                <a:r>
                  <a:rPr lang="tr-TR" dirty="0"/>
                  <a:t> rotasyonu</a:t>
                </a:r>
              </a:p>
              <a:p>
                <a:r>
                  <a:rPr lang="tr-TR" dirty="0" err="1"/>
                  <a:t>Faraday</a:t>
                </a:r>
                <a:r>
                  <a:rPr lang="tr-TR" dirty="0"/>
                  <a:t> rotasyonu </a:t>
                </a:r>
              </a:p>
              <a:p>
                <a:pPr lvl="1"/>
                <a:r>
                  <a:rPr lang="tr-TR" dirty="0" err="1"/>
                  <a:t>iyonosfer</a:t>
                </a:r>
                <a:r>
                  <a:rPr lang="tr-TR" dirty="0"/>
                  <a:t> içinden gidilen uzaklığa</a:t>
                </a:r>
              </a:p>
              <a:p>
                <a:pPr lvl="1"/>
                <a:r>
                  <a:rPr lang="tr-TR" dirty="0"/>
                  <a:t>Dünyanın o bölgedeki manyetik alanına</a:t>
                </a:r>
              </a:p>
              <a:p>
                <a:pPr lvl="1"/>
                <a:r>
                  <a:rPr lang="tr-TR" dirty="0"/>
                  <a:t>O bölgedeki elektron yoğunluğuna bağlıdır</a:t>
                </a:r>
              </a:p>
              <a:p>
                <a:pPr lvl="1"/>
                <a:r>
                  <a:rPr lang="tr-TR" dirty="0"/>
                  <a:t>Frekansın karesi ile ters orantılıdır (&lt;10 GHz için)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𝑐𝑜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e>
                    </m:fun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𝑃𝐿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=20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𝑐𝑜</m:t>
                                </m:r>
                              </m:sub>
                            </m:sSub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den>
                        </m:f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=20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</m:e>
                        </m:func>
                      </m:e>
                    </m:fun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𝑋𝑃𝐷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=20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𝑐𝑜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20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func>
                              <m:func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</m:sSub>
                              </m:e>
                            </m:func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func>
                              <m:func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func>
                          </m:den>
                        </m:f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20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cot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</m:sSub>
                              </m:e>
                            </m:func>
                          </m:e>
                        </m:d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Maks</a:t>
                </a:r>
                <a:r>
                  <a:rPr lang="tr-TR" dirty="0"/>
                  <a:t>.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𝐺𝐻𝑧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   (6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𝐺𝐻𝑧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  </m:t>
                    </m:r>
                  </m:oMath>
                </a14:m>
                <a:endParaRPr lang="tr-TR" dirty="0"/>
              </a:p>
              <a:p>
                <a:r>
                  <a:rPr lang="tr-TR" dirty="0"/>
                  <a:t>Rotasyonu azaltmak için </a:t>
                </a:r>
              </a:p>
              <a:p>
                <a:pPr lvl="1"/>
                <a:r>
                  <a:rPr lang="tr-TR" dirty="0"/>
                  <a:t>dairesel polarizasyon kullanılabilir</a:t>
                </a:r>
              </a:p>
              <a:p>
                <a:pPr lvl="1"/>
                <a:r>
                  <a:rPr lang="tr-TR" dirty="0"/>
                  <a:t>Alıcılarda polarizasyon izleme ekipmanı kullanılabilir</a:t>
                </a:r>
              </a:p>
              <a:p>
                <a:endParaRPr lang="tr-TR" dirty="0"/>
              </a:p>
            </p:txBody>
          </p:sp>
        </mc:Choice>
        <mc:Fallback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286C33E5-FDB3-4DC5-AF0D-FA12BE0B0C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78168"/>
                <a:ext cx="7886700" cy="5314705"/>
              </a:xfrm>
              <a:blipFill>
                <a:blip r:embed="rId2"/>
                <a:stretch>
                  <a:fillRect l="-696" t="-2064" r="-77" b="-11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1143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9A8A3EC-F0D2-4563-9871-1AA832356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96520"/>
          </a:xfrm>
        </p:spPr>
        <p:txBody>
          <a:bodyPr>
            <a:normAutofit fontScale="90000"/>
          </a:bodyPr>
          <a:lstStyle/>
          <a:p>
            <a:r>
              <a:rPr lang="tr-TR" dirty="0"/>
              <a:t>Yağmur </a:t>
            </a:r>
            <a:r>
              <a:rPr lang="tr-TR" dirty="0" err="1"/>
              <a:t>Depolarizasyonu</a:t>
            </a:r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B2518B02-E97B-498D-81FC-BEA0884303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949569"/>
                <a:ext cx="7886700" cy="4044462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/>
                  <a:t>Yağmur taneleri aşağıda görüldüğü gibi </a:t>
                </a:r>
                <a:r>
                  <a:rPr lang="tr-TR" dirty="0" err="1"/>
                  <a:t>sphreoid</a:t>
                </a:r>
                <a:r>
                  <a:rPr lang="tr-TR" dirty="0"/>
                  <a:t> şeklindedir ve oryantasyonlarında oynama olur</a:t>
                </a:r>
              </a:p>
              <a:p>
                <a:r>
                  <a:rPr lang="tr-TR" dirty="0"/>
                  <a:t>Birbirine dik olan iki polarize bileşen yağmura farklı şekilde maruz kalır. Polarizasyonda kayma olur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𝑋𝑃𝐷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𝑉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endParaRPr lang="tr-TR" dirty="0"/>
              </a:p>
              <a:p>
                <a:r>
                  <a:rPr lang="tr-TR" dirty="0"/>
                  <a:t>U ve V sabitler. A ise </a:t>
                </a:r>
                <a:r>
                  <a:rPr lang="tr-TR" dirty="0" err="1"/>
                  <a:t>Chp</a:t>
                </a:r>
                <a:r>
                  <a:rPr lang="tr-TR" dirty="0"/>
                  <a:t> 4’te bulunan yağmur zayıflaması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8≤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&lt;15 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𝐺𝐻𝑧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e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≤35 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𝐺𝐻𝑧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=30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func>
                    <m:r>
                      <a:rPr lang="tr-TR" b="0" i="0" smtClean="0">
                        <a:latin typeface="Cambria Math" panose="02040503050406030204" pitchFamily="18" charset="0"/>
                      </a:rPr>
                      <m:t>−10 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log</m:t>
                    </m:r>
                    <m:d>
                      <m:dPr>
                        <m:ctrlPr>
                          <a:rPr lang="tr-TR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0.5−0.4697</m:t>
                        </m:r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func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−40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e>
                    </m:func>
                  </m:oMath>
                </a14:m>
                <a:endParaRPr lang="tr-TR" b="0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tr-TR" dirty="0"/>
                  <a:t>f </a:t>
                </a:r>
                <a:r>
                  <a:rPr lang="tr-TR" b="0" dirty="0"/>
                  <a:t>(GHz),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tr-TR" b="0" dirty="0"/>
                  <a:t>(yükselme açısı), </a:t>
                </a:r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tr-TR" b="0" dirty="0"/>
                  <a:t>(Polarizasyonun yataya göre </a:t>
                </a:r>
                <a:r>
                  <a:rPr lang="tr-TR" b="0" dirty="0" err="1"/>
                  <a:t>tilt’i</a:t>
                </a:r>
                <a:r>
                  <a:rPr lang="tr-TR" b="0" dirty="0"/>
                  <a:t>)	</a:t>
                </a:r>
                <a14:m>
                  <m:oMath xmlns:m="http://schemas.openxmlformats.org/officeDocument/2006/math">
                    <m:r>
                      <a:rPr lang="tr-TR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tr-TR" b="0" i="0" dirty="0">
                  <a:latin typeface="Cambria Math" panose="02040503050406030204" pitchFamily="18" charset="0"/>
                </a:endParaRPr>
              </a:p>
              <a:p>
                <a:r>
                  <a:rPr lang="tr-TR" b="0" dirty="0"/>
                  <a:t>Buz </a:t>
                </a:r>
                <a:r>
                  <a:rPr lang="tr-TR" b="0" dirty="0" err="1"/>
                  <a:t>depolarizasyonu</a:t>
                </a:r>
                <a:r>
                  <a:rPr lang="tr-TR" b="0" dirty="0"/>
                  <a:t>:  2dB ekstra </a:t>
                </a:r>
                <a:r>
                  <a:rPr lang="tr-TR" b="0" dirty="0" err="1"/>
                  <a:t>depolarizasyon</a:t>
                </a:r>
                <a14:m>
                  <m:oMath xmlns:m="http://schemas.openxmlformats.org/officeDocument/2006/math">
                    <m:r>
                      <a:rPr lang="tr-TR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 </a:t>
                </a:r>
              </a:p>
              <a:p>
                <a:endParaRPr lang="tr-TR" dirty="0"/>
              </a:p>
            </p:txBody>
          </p:sp>
        </mc:Choice>
        <mc:Fallback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B2518B02-E97B-498D-81FC-BEA0884303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49569"/>
                <a:ext cx="7886700" cy="4044462"/>
              </a:xfrm>
              <a:blipFill>
                <a:blip r:embed="rId2"/>
                <a:stretch>
                  <a:fillRect l="-1005" t="-2866" r="-773" b="-271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>
            <a:extLst>
              <a:ext uri="{FF2B5EF4-FFF2-40B4-BE49-F238E27FC236}">
                <a16:creationId xmlns:a16="http://schemas.microsoft.com/office/drawing/2014/main" id="{E41843C2-CE6F-486E-817D-336252582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353" y="5138897"/>
            <a:ext cx="4179600" cy="153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02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DD6EEBE-CEE6-494C-93F9-191B0C1FAD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" y="365126"/>
            <a:ext cx="8950569" cy="347052"/>
          </a:xfrm>
        </p:spPr>
        <p:txBody>
          <a:bodyPr>
            <a:normAutofit fontScale="90000"/>
          </a:bodyPr>
          <a:lstStyle/>
          <a:p>
            <a:r>
              <a:rPr lang="tr-TR" dirty="0"/>
              <a:t>Sorular: 1,2,3,4,5,7,8,9,10, 19,20,21,22,23,24,25,26,.27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DBBF866-624B-4B1E-90A1-EE7B0B589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82" y="1176546"/>
            <a:ext cx="6824169" cy="2885731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8034C8F-14CC-473C-AD02-0637BE4CA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52" y="4266122"/>
            <a:ext cx="6463685" cy="170955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88061EA8-1F69-46ED-92C0-334E4E5FA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52" y="6021577"/>
            <a:ext cx="6561163" cy="47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031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923B62E-2441-4DB2-B272-3D4B04EF1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07" y="249396"/>
            <a:ext cx="7178239" cy="655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21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354</TotalTime>
  <Words>543</Words>
  <Application>Microsoft Office PowerPoint</Application>
  <PresentationFormat>Ekran Gösterisi (4:3)</PresentationFormat>
  <Paragraphs>84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Teması</vt:lpstr>
      <vt:lpstr>Polarizasyon</vt:lpstr>
      <vt:lpstr>Giriş</vt:lpstr>
      <vt:lpstr>Yatay, Dil ve Dairesel Polarizasyon</vt:lpstr>
      <vt:lpstr>PowerPoint Sunusu</vt:lpstr>
      <vt:lpstr>Anten Polarizasyonu</vt:lpstr>
      <vt:lpstr>Anten Polarizasyonu</vt:lpstr>
      <vt:lpstr>Uydu Anten Polarizasyonu</vt:lpstr>
      <vt:lpstr>Çapraz Polarizasyon</vt:lpstr>
      <vt:lpstr>İyonosferik Depolarizasyon</vt:lpstr>
      <vt:lpstr>Yağmur Depolarizasyonu</vt:lpstr>
      <vt:lpstr>Sorular: 1,2,3,4,5,7,8,9,10, 19,20,21,22,23,24,25,26,.27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Polarizasyon</dc:title>
  <dc:creator>Tolga Girici</dc:creator>
  <cp:lastModifiedBy>Tolga Girici</cp:lastModifiedBy>
  <cp:revision>19</cp:revision>
  <dcterms:created xsi:type="dcterms:W3CDTF">2018-06-03T07:42:22Z</dcterms:created>
  <dcterms:modified xsi:type="dcterms:W3CDTF">2018-06-03T13:38:23Z</dcterms:modified>
</cp:coreProperties>
</file>