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8"/>
  </p:handoutMasterIdLst>
  <p:sldIdLst>
    <p:sldId id="256" r:id="rId2"/>
    <p:sldId id="257" r:id="rId3"/>
    <p:sldId id="258" r:id="rId4"/>
    <p:sldId id="260" r:id="rId5"/>
    <p:sldId id="273" r:id="rId6"/>
    <p:sldId id="261" r:id="rId7"/>
    <p:sldId id="274" r:id="rId8"/>
    <p:sldId id="276" r:id="rId9"/>
    <p:sldId id="275" r:id="rId10"/>
    <p:sldId id="262" r:id="rId11"/>
    <p:sldId id="263" r:id="rId12"/>
    <p:sldId id="264" r:id="rId13"/>
    <p:sldId id="277" r:id="rId14"/>
    <p:sldId id="265" r:id="rId15"/>
    <p:sldId id="266" r:id="rId16"/>
    <p:sldId id="267" r:id="rId17"/>
    <p:sldId id="268" r:id="rId18"/>
    <p:sldId id="278" r:id="rId19"/>
    <p:sldId id="269" r:id="rId20"/>
    <p:sldId id="270" r:id="rId21"/>
    <p:sldId id="271" r:id="rId22"/>
    <p:sldId id="272" r:id="rId23"/>
    <p:sldId id="279" r:id="rId24"/>
    <p:sldId id="280" r:id="rId25"/>
    <p:sldId id="281" r:id="rId26"/>
    <p:sldId id="259" r:id="rId27"/>
  </p:sldIdLst>
  <p:sldSz cx="9144000" cy="6858000" type="screen4x3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7364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r">
              <a:defRPr sz="1200"/>
            </a:lvl1pPr>
          </a:lstStyle>
          <a:p>
            <a:fld id="{6B820225-D91F-43B5-BFB4-11A60FFE2C26}" type="datetimeFigureOut">
              <a:rPr lang="en-US" smtClean="0"/>
              <a:t>3/24/2016</a:t>
            </a:fld>
            <a:endParaRPr 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1" y="9448185"/>
            <a:ext cx="2971800" cy="497364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r">
              <a:defRPr sz="1200"/>
            </a:lvl1pPr>
          </a:lstStyle>
          <a:p>
            <a:fld id="{4EF97985-934E-411A-930A-38EBD150F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181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A8D83-6AC9-4C3C-AFAA-240AB0A7287A}" type="datetimeFigureOut">
              <a:rPr lang="en-US" smtClean="0"/>
              <a:t>3/24/2016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020F-E768-42BF-A0F2-41E0FBF4F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076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A8D83-6AC9-4C3C-AFAA-240AB0A7287A}" type="datetimeFigureOut">
              <a:rPr lang="en-US" smtClean="0"/>
              <a:t>3/24/2016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020F-E768-42BF-A0F2-41E0FBF4F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01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A8D83-6AC9-4C3C-AFAA-240AB0A7287A}" type="datetimeFigureOut">
              <a:rPr lang="en-US" smtClean="0"/>
              <a:t>3/24/2016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020F-E768-42BF-A0F2-41E0FBF4F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04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A8D83-6AC9-4C3C-AFAA-240AB0A7287A}" type="datetimeFigureOut">
              <a:rPr lang="en-US" smtClean="0"/>
              <a:t>3/24/2016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020F-E768-42BF-A0F2-41E0FBF4F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583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A8D83-6AC9-4C3C-AFAA-240AB0A7287A}" type="datetimeFigureOut">
              <a:rPr lang="en-US" smtClean="0"/>
              <a:t>3/24/2016</a:t>
            </a:fld>
            <a:endParaRPr lang="en-US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020F-E768-42BF-A0F2-41E0FBF4F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34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A8D83-6AC9-4C3C-AFAA-240AB0A7287A}" type="datetimeFigureOut">
              <a:rPr lang="en-US" smtClean="0"/>
              <a:t>3/24/2016</a:t>
            </a:fld>
            <a:endParaRPr 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020F-E768-42BF-A0F2-41E0FBF4F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090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A8D83-6AC9-4C3C-AFAA-240AB0A7287A}" type="datetimeFigureOut">
              <a:rPr lang="en-US" smtClean="0"/>
              <a:t>3/24/2016</a:t>
            </a:fld>
            <a:endParaRPr 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020F-E768-42BF-A0F2-41E0FBF4F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53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A8D83-6AC9-4C3C-AFAA-240AB0A7287A}" type="datetimeFigureOut">
              <a:rPr lang="en-US" smtClean="0"/>
              <a:t>3/24/2016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020F-E768-42BF-A0F2-41E0FBF4F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27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A8D83-6AC9-4C3C-AFAA-240AB0A7287A}" type="datetimeFigureOut">
              <a:rPr lang="en-US" smtClean="0"/>
              <a:t>3/24/2016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020F-E768-42BF-A0F2-41E0FBF4F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56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A8D83-6AC9-4C3C-AFAA-240AB0A7287A}" type="datetimeFigureOut">
              <a:rPr lang="en-US" smtClean="0"/>
              <a:t>3/24/2016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020F-E768-42BF-A0F2-41E0FBF4F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85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A8D83-6AC9-4C3C-AFAA-240AB0A7287A}" type="datetimeFigureOut">
              <a:rPr lang="en-US" smtClean="0"/>
              <a:t>3/24/2016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020F-E768-42BF-A0F2-41E0FBF4F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658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A8D83-6AC9-4C3C-AFAA-240AB0A7287A}" type="datetimeFigureOut">
              <a:rPr lang="en-US" smtClean="0"/>
              <a:t>3/24/2016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1020F-E768-42BF-A0F2-41E0FBF4F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140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Kanal</a:t>
            </a:r>
            <a:r>
              <a:rPr lang="en-US" dirty="0"/>
              <a:t> </a:t>
            </a:r>
            <a:r>
              <a:rPr lang="en-US" dirty="0" err="1"/>
              <a:t>kodlamas</a:t>
            </a:r>
            <a:r>
              <a:rPr lang="tr-TR" dirty="0"/>
              <a:t>ı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Proakis</a:t>
            </a:r>
            <a:r>
              <a:rPr lang="en-US" dirty="0"/>
              <a:t> </a:t>
            </a:r>
            <a:r>
              <a:rPr lang="en-US" dirty="0" err="1"/>
              <a:t>Salehi</a:t>
            </a:r>
            <a:r>
              <a:rPr lang="en-US" dirty="0"/>
              <a:t> Chapter 9 </a:t>
            </a:r>
          </a:p>
        </p:txBody>
      </p:sp>
    </p:spTree>
    <p:extLst>
      <p:ext uri="{BB962C8B-B14F-4D97-AF65-F5344CB8AC3E}">
        <p14:creationId xmlns:p14="http://schemas.microsoft.com/office/powerpoint/2010/main" val="1988250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/>
              <a:t>9.5 Doğrusal Blok Kodlar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363272" cy="5544616"/>
              </a:xfrm>
            </p:spPr>
            <p:txBody>
              <a:bodyPr>
                <a:normAutofit/>
              </a:bodyPr>
              <a:lstStyle/>
              <a:p>
                <a:r>
                  <a:rPr lang="tr-TR" sz="2000" dirty="0"/>
                  <a:t>(</a:t>
                </a:r>
                <a:r>
                  <a:rPr lang="tr-TR" sz="2000" dirty="0" err="1"/>
                  <a:t>n,k</a:t>
                </a:r>
                <a:r>
                  <a:rPr lang="tr-TR" sz="2000" dirty="0"/>
                  <a:t>) kodu: k bitlik veri n&gt;k bitlik kod ile kodlanır</a:t>
                </a:r>
              </a:p>
              <a:p>
                <a14:m>
                  <m:oMath xmlns:m="http://schemas.openxmlformats.org/officeDocument/2006/math">
                    <m:r>
                      <a:rPr lang="tr-TR" sz="2000" b="0" i="1" smtClean="0">
                        <a:latin typeface="Cambria Math"/>
                      </a:rPr>
                      <m:t>𝑀</m:t>
                    </m:r>
                    <m:r>
                      <a:rPr lang="tr-TR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0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tr-TR" sz="2000" b="0" i="1" smtClean="0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tr-TR" sz="2000" dirty="0"/>
                  <a:t> adet mesaj aynı sayıda koda çevrilir </a:t>
                </a:r>
                <a14:m>
                  <m:oMath xmlns:m="http://schemas.openxmlformats.org/officeDocument/2006/math">
                    <m:r>
                      <a:rPr lang="tr-TR" sz="2000" b="0" i="1" smtClean="0">
                        <a:latin typeface="Cambria Math"/>
                      </a:rPr>
                      <m:t>𝐶</m:t>
                    </m:r>
                    <m:r>
                      <a:rPr lang="tr-TR" sz="2000" b="0" i="1" smtClean="0">
                        <a:latin typeface="Cambria Math"/>
                      </a:rPr>
                      <m:t>={</m:t>
                    </m:r>
                    <m:sSub>
                      <m:sSub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1" i="1" smtClean="0"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tr-TR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sz="20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1" i="1" smtClean="0"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tr-TR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tr-TR" sz="2000" b="0" i="1" smtClean="0"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1" i="1" smtClean="0"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tr-TR" sz="2000" b="0" i="1" smtClean="0">
                            <a:latin typeface="Cambria Math"/>
                          </a:rPr>
                          <m:t>𝑀</m:t>
                        </m:r>
                      </m:sub>
                    </m:sSub>
                    <m:r>
                      <a:rPr lang="tr-TR" sz="2000" b="0" i="1" smtClean="0">
                        <a:latin typeface="Cambria Math"/>
                      </a:rPr>
                      <m:t>}</m:t>
                    </m:r>
                  </m:oMath>
                </a14:m>
                <a:endParaRPr lang="tr-TR" sz="2000" dirty="0"/>
              </a:p>
              <a:p>
                <a:r>
                  <a:rPr lang="tr-TR" sz="2000" dirty="0"/>
                  <a:t>Doğrusal kod: İki kodun toplamı da (yani </a:t>
                </a:r>
                <a:r>
                  <a:rPr lang="tr-TR" sz="2000" dirty="0" err="1"/>
                  <a:t>XOR’u</a:t>
                </a:r>
                <a:r>
                  <a:rPr lang="tr-TR" sz="2000" dirty="0"/>
                  <a:t>) kod kelimesi ise</a:t>
                </a:r>
              </a:p>
              <a:p>
                <a:pPr lvl="1"/>
                <a:r>
                  <a:rPr lang="tr-TR" sz="2000" dirty="0"/>
                  <a:t>0 dizisi de kod kelimesidir.</a:t>
                </a:r>
              </a:p>
              <a:p>
                <a:r>
                  <a:rPr lang="tr-TR" sz="2000" dirty="0"/>
                  <a:t>Varsayım: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sz="2000" b="0" i="1" smtClean="0">
                        <a:latin typeface="Cambria Math"/>
                      </a:rPr>
                      <m:t>→</m:t>
                    </m:r>
                    <m:sSub>
                      <m:sSub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tr-TR" sz="2000" dirty="0"/>
                  <a:t> 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tr-TR" sz="2000" b="0" i="1" smtClean="0">
                        <a:latin typeface="Cambria Math"/>
                      </a:rPr>
                      <m:t>→</m:t>
                    </m:r>
                    <m:sSub>
                      <m:sSub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tr-TR" sz="2000" dirty="0"/>
                  <a:t> ise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0" i="1" smtClean="0">
                            <a:latin typeface="Cambria Math"/>
                          </a:rPr>
                          <m:t>𝑋𝑂𝑅</m:t>
                        </m:r>
                        <m:r>
                          <a:rPr lang="tr-TR" sz="2000" b="0" i="1" smtClean="0">
                            <a:latin typeface="Cambria Math"/>
                          </a:rPr>
                          <m:t>(</m:t>
                        </m:r>
                        <m:r>
                          <a:rPr lang="tr-T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sz="20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tr-TR" sz="2000" b="0" i="1" smtClean="0">
                        <a:latin typeface="Cambria Math"/>
                      </a:rPr>
                      <m:t>)=</m:t>
                    </m:r>
                    <m:r>
                      <a:rPr lang="tr-TR" sz="2000" b="0" i="1" smtClean="0">
                        <a:latin typeface="Cambria Math"/>
                      </a:rPr>
                      <m:t>𝑋𝑂𝑅</m:t>
                    </m:r>
                    <m:d>
                      <m:d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tr-TR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tr-TR" sz="2000" b="0" i="1" smtClean="0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r>
                  <a:rPr lang="tr-TR" sz="2000" dirty="0"/>
                  <a:t>dir</a:t>
                </a:r>
              </a:p>
              <a:p>
                <a:endParaRPr lang="tr-TR" sz="2000" dirty="0"/>
              </a:p>
              <a:p>
                <a:endParaRPr lang="tr-TR" sz="2000" dirty="0"/>
              </a:p>
              <a:p>
                <a:endParaRPr lang="tr-TR" sz="2000" dirty="0"/>
              </a:p>
              <a:p>
                <a:endParaRPr lang="tr-TR" sz="2000" dirty="0"/>
              </a:p>
              <a:p>
                <a:r>
                  <a:rPr lang="tr-TR" sz="2000" dirty="0" err="1"/>
                  <a:t>Hamming</a:t>
                </a:r>
                <a:r>
                  <a:rPr lang="tr-TR" sz="2000" dirty="0"/>
                  <a:t> uzaklığı: İki kod kelimesinin fark ettiği bit sayısı</a:t>
                </a:r>
              </a:p>
              <a:p>
                <a:r>
                  <a:rPr lang="tr-TR" sz="2000" dirty="0" err="1"/>
                  <a:t>Hamming</a:t>
                </a:r>
                <a:r>
                  <a:rPr lang="tr-TR" sz="2000" dirty="0"/>
                  <a:t> ağırlığı: Kod kelimesindeki 1’lerin sayısı</a:t>
                </a:r>
              </a:p>
              <a:p>
                <a:r>
                  <a:rPr lang="tr-TR" sz="2000" dirty="0"/>
                  <a:t>Minimum Uzaklık: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sz="2000" b="0" i="1" smtClean="0">
                            <a:latin typeface="Cambria Math"/>
                          </a:rPr>
                          <m:t>𝑚𝑖𝑛</m:t>
                        </m:r>
                      </m:sub>
                    </m:sSub>
                    <m:r>
                      <a:rPr lang="tr-T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 sz="2000" b="0" i="0" smtClean="0">
                                <a:latin typeface="Cambria Math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tr-TR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𝒄</m:t>
                                </m:r>
                              </m:e>
                              <m:sub>
                                <m:r>
                                  <a:rPr lang="tr-TR" sz="20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tr-TR" sz="2000" b="0" i="1" smtClean="0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tr-TR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𝒄</m:t>
                                </m:r>
                              </m:e>
                              <m:sub>
                                <m:r>
                                  <a:rPr lang="tr-TR" sz="2000" b="0" i="1" smtClean="0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tr-TR" sz="2000" b="0" i="1" smtClean="0">
                                <a:latin typeface="Cambria Math"/>
                              </a:rPr>
                              <m:t>, </m:t>
                            </m:r>
                            <m:r>
                              <a:rPr lang="tr-TR" sz="2000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tr-TR" sz="2000" b="0" i="1" smtClean="0">
                                <a:latin typeface="Cambria Math"/>
                              </a:rPr>
                              <m:t>≠</m:t>
                            </m:r>
                            <m:r>
                              <a:rPr lang="tr-TR" sz="2000" b="0" i="1" smtClean="0">
                                <a:latin typeface="Cambria Math"/>
                              </a:rPr>
                              <m:t>𝑗</m:t>
                            </m:r>
                          </m:lim>
                        </m:limLow>
                      </m:fName>
                      <m:e>
                        <m:r>
                          <a:rPr lang="tr-TR" sz="2000" b="0" i="1" smtClean="0">
                            <a:latin typeface="Cambria Math"/>
                          </a:rPr>
                          <m:t>𝑑</m:t>
                        </m:r>
                        <m:r>
                          <a:rPr lang="tr-TR" sz="2000" b="0" i="1" smtClean="0">
                            <a:latin typeface="Cambria Math"/>
                          </a:rPr>
                          <m:t> (</m:t>
                        </m:r>
                        <m:sSub>
                          <m:sSubPr>
                            <m:ctrlP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tr-TR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tr-TR" sz="2000" b="0" i="1" smtClean="0"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tr-T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 sz="2000" b="0" i="0" smtClean="0">
                                <a:latin typeface="Cambria Math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tr-TR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000" b="1" i="1" smtClean="0">
                                    <a:latin typeface="Cambria Math"/>
                                  </a:rPr>
                                  <m:t>𝒄</m:t>
                                </m:r>
                              </m:e>
                              <m:sub>
                                <m:r>
                                  <a:rPr lang="tr-TR" sz="20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tr-TR" sz="2000" b="0" i="1" smtClean="0">
                                <a:latin typeface="Cambria Math"/>
                              </a:rPr>
                              <m:t>≠</m:t>
                            </m:r>
                            <m:r>
                              <a:rPr lang="tr-TR" sz="2000" b="1" i="1" smtClean="0">
                                <a:latin typeface="Cambria Math"/>
                              </a:rPr>
                              <m:t>𝟎</m:t>
                            </m:r>
                          </m:lim>
                        </m:limLow>
                      </m:fName>
                      <m:e>
                        <m:r>
                          <a:rPr lang="tr-TR" sz="2000" b="0" i="1" smtClean="0">
                            <a:latin typeface="Cambria Math"/>
                          </a:rPr>
                          <m:t>𝑤</m:t>
                        </m:r>
                        <m:r>
                          <a:rPr lang="tr-TR" sz="2000" b="0" i="1" smtClean="0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tr-T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tr-TR" sz="20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tr-TR" sz="2000" b="0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tr-TR" sz="20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sz="2000" b="0" i="1" smtClean="0">
                            <a:latin typeface="Cambria Math"/>
                          </a:rPr>
                          <m:t>𝑚𝑖𝑛</m:t>
                        </m:r>
                      </m:sub>
                    </m:sSub>
                    <m:r>
                      <a:rPr lang="tr-TR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tr-TR" sz="2000" b="0" i="1" smtClean="0">
                            <a:latin typeface="Cambria Math"/>
                          </a:rPr>
                          <m:t>𝑚𝑖𝑛</m:t>
                        </m:r>
                      </m:sub>
                    </m:sSub>
                  </m:oMath>
                </a14:m>
                <a:r>
                  <a:rPr lang="tr-TR" sz="2000" dirty="0"/>
                  <a:t> (Her iki kodun uzaklığı, başka bir kodun ağırlığına eşittir)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363272" cy="5544616"/>
              </a:xfrm>
              <a:blipFill>
                <a:blip r:embed="rId2"/>
                <a:stretch>
                  <a:fillRect l="-656" t="-54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08920"/>
            <a:ext cx="6871071" cy="130660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6237312"/>
            <a:ext cx="8127374" cy="62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02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/>
              <a:t>9.5 Doğrusal Blok Kodlar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0" y="980728"/>
                <a:ext cx="8686800" cy="4896544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tr-TR" dirty="0"/>
                  <a:t>Üreteç (G) ve Eşlik Denetim (H) Matrisleri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𝒄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en-US" b="1" i="1" smtClean="0">
                        <a:latin typeface="Cambria Math"/>
                      </a:rPr>
                      <m:t>𝒙𝑮</m:t>
                    </m:r>
                  </m:oMath>
                </a14:m>
                <a:endParaRPr lang="tr-TR" b="1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𝐺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tr-TR" b="0" i="1" smtClean="0">
                                      <a:latin typeface="Cambria Math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tr-TR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tr-TR" b="0" i="1" smtClean="0">
                                      <a:latin typeface="Cambria Math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tr-TR" b="0" i="1" smtClean="0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21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i="1" smtClean="0">
                                      <a:latin typeface="Cambria Math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tr-TR" b="0" i="1" smtClean="0">
                                      <a:latin typeface="Cambria Math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tr-TR" b="0" i="1" smtClean="0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22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tr-TR" i="1" smtClean="0">
                                      <a:latin typeface="Cambria Math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i="1" smtClean="0">
                                  <a:latin typeface="Cambria Math"/>
                                </a:rPr>
                                <m:t>⋯</m:t>
                              </m:r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m:rPr>
                                      <m:brk m:alnAt="7"/>
                                    </m:rPr>
                                    <a:rPr lang="tr-TR" i="1">
                                      <a:latin typeface="Cambria Math"/>
                                    </a:rPr>
                                    <m:t>⋯</m:t>
                                  </m:r>
                                </m:e>
                                <m:e>
                                  <m:r>
                                    <a:rPr lang="tr-TR" i="1" smtClean="0">
                                      <a:latin typeface="Cambria Math"/>
                                    </a:rPr>
                                    <m:t>⋱</m:t>
                                  </m:r>
                                </m:e>
                                <m:e>
                                  <m:r>
                                    <m:rPr>
                                      <m:brk m:alnAt="7"/>
                                    </m:rPr>
                                    <a:rPr lang="tr-TR" i="1">
                                      <a:latin typeface="Cambria Math"/>
                                    </a:rPr>
                                    <m:t>⋯</m:t>
                                  </m:r>
                                </m:e>
                              </m:eqArr>
                            </m:e>
                          </m:mr>
                        </m:m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tr-TR" b="0" i="1" smtClean="0">
                                      <a:latin typeface="Cambria Math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tr-TR" b="0" i="1" smtClean="0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tr-TR" i="1" smtClean="0">
                                      <a:latin typeface="Cambria Math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𝑘𝑛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</m:e>
                    </m:d>
                  </m:oMath>
                </a14:m>
                <a:r>
                  <a:rPr lang="tr-TR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1" i="1" smtClean="0">
                        <a:latin typeface="Cambria Math"/>
                      </a:rPr>
                      <m:t>𝒙</m:t>
                    </m:r>
                    <m:r>
                      <a:rPr lang="tr-TR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…,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Koddan G nasıl bulunur?:</a:t>
                </a:r>
              </a:p>
              <a:p>
                <a:pPr marL="457200" lvl="1" indent="0">
                  <a:buNone/>
                </a:pPr>
                <a:r>
                  <a:rPr lang="tr-TR" dirty="0"/>
                  <a:t> </a:t>
                </a:r>
              </a:p>
              <a:p>
                <a:pPr lvl="1"/>
                <a:endParaRPr lang="tr-TR" dirty="0"/>
              </a:p>
              <a:p>
                <a:r>
                  <a:rPr lang="tr-TR" dirty="0"/>
                  <a:t>Sistematik kod: kod kelimesinin başında veri kelimesi bulunur.</a:t>
                </a:r>
              </a:p>
              <a:p>
                <a:pPr lvl="1"/>
                <a:r>
                  <a:rPr lang="tr-TR" dirty="0"/>
                  <a:t>Eşlik denetim bitleri: Diğer bitler</a:t>
                </a:r>
                <a:r>
                  <a:rPr lang="tr-TR" b="1" dirty="0"/>
                  <a:t> </a:t>
                </a:r>
                <a14:m>
                  <m:oMath xmlns:m="http://schemas.openxmlformats.org/officeDocument/2006/math">
                    <m:r>
                      <a:rPr lang="tr-TR" b="1" i="1" smtClean="0">
                        <a:latin typeface="Cambria Math"/>
                      </a:rPr>
                      <m:t>𝑮</m:t>
                    </m:r>
                    <m:r>
                      <a:rPr lang="tr-TR" b="0" i="1" smtClean="0">
                        <a:latin typeface="Cambria Math"/>
                      </a:rPr>
                      <m:t>=[</m:t>
                    </m:r>
                    <m:sSub>
                      <m:sSubPr>
                        <m:ctrlPr>
                          <a:rPr lang="tr-TR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 smtClean="0">
                            <a:latin typeface="Cambria Math"/>
                          </a:rPr>
                          <m:t>𝑰</m:t>
                        </m:r>
                      </m:e>
                      <m:sub>
                        <m:r>
                          <a:rPr lang="tr-TR" b="1" i="1" smtClean="0">
                            <a:latin typeface="Cambria Math"/>
                          </a:rPr>
                          <m:t>𝒌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|</m:t>
                    </m:r>
                    <m:r>
                      <a:rPr lang="tr-TR" b="1" i="1" smtClean="0">
                        <a:latin typeface="Cambria Math"/>
                      </a:rPr>
                      <m:t>𝑷</m:t>
                    </m:r>
                    <m:r>
                      <a:rPr lang="tr-TR" b="0" i="1" smtClean="0">
                        <a:latin typeface="Cambria Math"/>
                      </a:rPr>
                      <m:t>]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Eşlik denetim matrisi: </a:t>
                </a:r>
                <a14:m>
                  <m:oMath xmlns:m="http://schemas.openxmlformats.org/officeDocument/2006/math">
                    <m:r>
                      <a:rPr lang="tr-TR" b="1" i="1" smtClean="0">
                        <a:latin typeface="Cambria Math"/>
                      </a:rPr>
                      <m:t>𝑮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1" i="1" smtClean="0">
                            <a:latin typeface="Cambria Math"/>
                          </a:rPr>
                          <m:t>𝑯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1" i="1" smtClean="0">
                        <a:latin typeface="Cambria Math"/>
                      </a:rPr>
                      <m:t>𝟎</m:t>
                    </m:r>
                    <m:r>
                      <a:rPr lang="tr-TR" b="0" i="1" smtClean="0">
                        <a:latin typeface="Cambria Math"/>
                      </a:rPr>
                      <m:t>,  </m:t>
                    </m:r>
                    <m:r>
                      <a:rPr lang="tr-TR" b="1" i="1" smtClean="0">
                        <a:latin typeface="Cambria Math"/>
                      </a:rPr>
                      <m:t>𝑯</m:t>
                    </m:r>
                    <m:r>
                      <a:rPr lang="tr-TR" b="0" i="1" smtClean="0">
                        <a:latin typeface="Cambria Math"/>
                      </a:rPr>
                      <m:t>=[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1" i="1" smtClean="0">
                            <a:latin typeface="Cambria Math"/>
                          </a:rPr>
                          <m:t>𝑷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|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 smtClean="0">
                            <a:latin typeface="Cambria Math"/>
                          </a:rPr>
                          <m:t>𝑰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]</m:t>
                    </m:r>
                  </m:oMath>
                </a14:m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80728"/>
                <a:ext cx="8686800" cy="4896544"/>
              </a:xfrm>
              <a:blipFill>
                <a:blip r:embed="rId2"/>
                <a:stretch>
                  <a:fillRect l="-982" t="-236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3717032"/>
            <a:ext cx="6322527" cy="57606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92" y="5445224"/>
            <a:ext cx="7814324" cy="72008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611" y="6093296"/>
            <a:ext cx="6637693" cy="73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855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/>
              <a:t>9.5 Doğrusal Blok Kodlar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052736"/>
                <a:ext cx="8013576" cy="5805264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tr-TR" dirty="0"/>
                  <a:t>Hamming Kodları: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𝑛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−1, </m:t>
                    </m:r>
                    <m:r>
                      <a:rPr lang="tr-TR" b="0" i="1" smtClean="0">
                        <a:latin typeface="Cambria Math"/>
                      </a:rPr>
                      <m:t>𝑘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−</m:t>
                    </m:r>
                    <m:r>
                      <a:rPr lang="tr-TR" b="0" i="1" smtClean="0">
                        <a:latin typeface="Cambria Math"/>
                      </a:rPr>
                      <m:t>𝑚</m:t>
                    </m:r>
                    <m:r>
                      <a:rPr lang="tr-TR" b="0" i="1" smtClean="0">
                        <a:latin typeface="Cambria Math"/>
                      </a:rPr>
                      <m:t>−1, 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𝑚𝑖𝑛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=3, </m:t>
                    </m:r>
                    <m:r>
                      <a:rPr lang="tr-TR" b="0" i="1" smtClean="0">
                        <a:latin typeface="Cambria Math"/>
                      </a:rPr>
                      <m:t>𝑚</m:t>
                    </m:r>
                    <m:r>
                      <a:rPr lang="tr-TR" b="0" i="1" smtClean="0">
                        <a:latin typeface="Cambria Math"/>
                      </a:rPr>
                      <m:t>≥0</m:t>
                    </m:r>
                  </m:oMath>
                </a14:m>
                <a:r>
                  <a:rPr lang="tr-TR" dirty="0"/>
                  <a:t> (neden?)</a:t>
                </a:r>
              </a:p>
              <a:p>
                <a:pPr lvl="1"/>
                <a:r>
                  <a:rPr lang="tr-TR" dirty="0"/>
                  <a:t>Tek hatalı bitleri düzeltebilen kodlar</a:t>
                </a:r>
              </a:p>
              <a:p>
                <a:pPr lvl="1"/>
                <a:r>
                  <a:rPr lang="tr-TR" dirty="0"/>
                  <a:t>H: m uzunluklu tüm ikili seriler (000…0 serisi dışında )</a:t>
                </a:r>
              </a:p>
              <a:p>
                <a:pPr lvl="1"/>
                <a:r>
                  <a:rPr lang="tr-TR" dirty="0" err="1"/>
                  <a:t>Example</a:t>
                </a:r>
                <a:r>
                  <a:rPr lang="tr-TR" dirty="0"/>
                  <a:t> 9.5.4…   Soru 9.24, 9.27</a:t>
                </a:r>
              </a:p>
              <a:p>
                <a:r>
                  <a:rPr lang="tr-TR" dirty="0"/>
                  <a:t>Performans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𝑚𝑖𝑛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𝑚𝑖𝑛</m:t>
                        </m:r>
                      </m:sub>
                    </m:sSub>
                  </m:oMath>
                </a14:m>
                <a:r>
                  <a:rPr lang="tr-TR" dirty="0"/>
                  <a:t>)</a:t>
                </a:r>
              </a:p>
              <a:p>
                <a:pPr lvl="1"/>
                <a:r>
                  <a:rPr lang="tr-TR" dirty="0"/>
                  <a:t>Yumuşak Karar Kod Çözümü (analog örnekler üzerinden)</a:t>
                </a:r>
              </a:p>
              <a:p>
                <a:pPr lvl="1"/>
                <a:r>
                  <a:rPr lang="tr-TR" dirty="0"/>
                  <a:t>Ör BPSK: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𝜑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𝑖𝑘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(</m:t>
                        </m:r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𝑖𝑘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𝜑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𝑖𝑘</m:t>
                                  </m:r>
                                </m:sub>
                              </m:sSub>
                              <m:r>
                                <a:rPr lang="tr-TR" b="0" i="1" smtClean="0">
                                  <a:latin typeface="Cambria Math"/>
                                </a:rPr>
                                <m:t>=1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𝜑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tr-TR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𝑖𝑘</m:t>
                                  </m:r>
                                </m:sub>
                              </m:sSub>
                              <m:r>
                                <a:rPr lang="tr-TR" b="0" i="1" smtClean="0">
                                  <a:latin typeface="Cambria Math"/>
                                </a:rPr>
                                <m:t>=0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tr-TR" dirty="0"/>
                  <a:t>, </a:t>
                </a:r>
                <a14:m>
                  <m:oMath xmlns:m="http://schemas.openxmlformats.org/officeDocument/2006/math">
                    <m:r>
                      <a:rPr lang="tr-TR" b="0" i="1" dirty="0" smtClean="0">
                        <a:latin typeface="Cambria Math"/>
                      </a:rPr>
                      <m:t>𝑠</m:t>
                    </m:r>
                    <m:r>
                      <a:rPr lang="tr-TR" b="0" i="1" dirty="0" smtClean="0">
                        <a:latin typeface="Cambria Math"/>
                      </a:rPr>
                      <m:t>ü</m:t>
                    </m:r>
                    <m:r>
                      <a:rPr lang="tr-TR" b="0" i="1" dirty="0" smtClean="0">
                        <a:latin typeface="Cambria Math"/>
                      </a:rPr>
                      <m:t>𝑟𝑒𝑠𝑖</m:t>
                    </m:r>
                    <m:r>
                      <a:rPr lang="tr-TR" b="0" i="1" dirty="0" smtClean="0">
                        <a:latin typeface="Cambria Math"/>
                      </a:rPr>
                      <m:t> </m:t>
                    </m:r>
                    <m:r>
                      <a:rPr lang="tr-TR" b="0" i="1" dirty="0" smtClean="0">
                        <a:latin typeface="Cambria Math"/>
                      </a:rPr>
                      <m:t>𝑇</m:t>
                    </m:r>
                    <m:r>
                      <a:rPr lang="tr-TR" b="0" i="1" dirty="0" smtClean="0">
                        <a:latin typeface="Cambria Math"/>
                      </a:rPr>
                      <m:t>, </m:t>
                    </m:r>
                    <m:r>
                      <a:rPr lang="tr-TR" b="0" i="1" dirty="0" smtClean="0">
                        <a:latin typeface="Cambria Math"/>
                      </a:rPr>
                      <m:t>𝑒𝑛𝑒𝑟𝑗𝑖𝑠𝑖</m:t>
                    </m:r>
                    <m:r>
                      <a:rPr lang="tr-TR" b="0" i="1" dirty="0" smtClean="0">
                        <a:latin typeface="Cambria Math"/>
                      </a:rPr>
                      <m:t> </m:t>
                    </m:r>
                    <m:r>
                      <a:rPr lang="tr-TR" b="0" i="1" dirty="0" smtClean="0">
                        <a:latin typeface="Cambria Math"/>
                      </a:rPr>
                      <m:t>𝜀</m:t>
                    </m:r>
                  </m:oMath>
                </a14:m>
                <a:endParaRPr lang="tr-TR" dirty="0"/>
              </a:p>
              <a:p>
                <a:pPr lvl="1"/>
                <a:r>
                  <a:rPr lang="tr-TR" b="0" dirty="0" err="1"/>
                  <a:t>Ökli</a:t>
                </a:r>
                <a:r>
                  <a:rPr lang="tr-TR" dirty="0" err="1"/>
                  <a:t>t</a:t>
                </a:r>
                <a:r>
                  <a:rPr lang="tr-TR" dirty="0"/>
                  <a:t> uzaklığı: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𝑖𝑗</m:t>
                                </m:r>
                              </m:sub>
                              <m:sup>
                                <m:r>
                                  <a:rPr lang="tr-TR" b="0" i="1" smtClean="0">
                                    <a:latin typeface="Cambria Math"/>
                                  </a:rPr>
                                  <m:t>𝐸</m:t>
                                </m:r>
                              </m:sup>
                            </m:sSubSup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=4</m:t>
                    </m:r>
                    <m:r>
                      <a:rPr lang="tr-TR" b="0" i="1" smtClean="0">
                        <a:latin typeface="Cambria Math"/>
                      </a:rPr>
                      <m:t>𝜀</m:t>
                    </m:r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𝑖𝑗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𝐻</m:t>
                        </m:r>
                      </m:sup>
                    </m:sSubSup>
                  </m:oMath>
                </a14:m>
                <a:r>
                  <a:rPr lang="tr-TR" b="0" dirty="0"/>
                  <a:t> (</a:t>
                </a:r>
                <a:r>
                  <a:rPr lang="tr-TR" b="0" dirty="0" err="1"/>
                  <a:t>Hamming</a:t>
                </a:r>
                <a:r>
                  <a:rPr lang="tr-TR" b="0" dirty="0"/>
                  <a:t> uzaklığı cinsinden)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h𝑎𝑡𝑎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≤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  <m:r>
                          <a:rPr lang="tr-TR" b="0" i="1" smtClean="0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𝑄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𝑚𝑖𝑛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/>
                                  </a:rPr>
                                  <m:t>𝜀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 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e>
                    </m:d>
                  </m:oMath>
                </a14:m>
                <a:endParaRPr lang="tr-TR" dirty="0"/>
              </a:p>
              <a:p>
                <a:pPr lvl="1"/>
                <a:r>
                  <a:rPr lang="tr-TR" dirty="0" err="1"/>
                  <a:t>Example</a:t>
                </a:r>
                <a:r>
                  <a:rPr lang="tr-TR" dirty="0"/>
                  <a:t> 9.5.5.. (7,4) </a:t>
                </a:r>
                <a:r>
                  <a:rPr lang="tr-TR" dirty="0" err="1"/>
                  <a:t>Hamming</a:t>
                </a:r>
                <a:r>
                  <a:rPr lang="tr-TR" dirty="0"/>
                  <a:t> kodu BPSK, R=10000 </a:t>
                </a:r>
                <a:r>
                  <a:rPr lang="tr-TR" dirty="0" err="1"/>
                  <a:t>bps</a:t>
                </a:r>
                <a:r>
                  <a:rPr lang="tr-TR" dirty="0"/>
                  <a:t> P=1µW, No/2=10</a:t>
                </a:r>
                <a:r>
                  <a:rPr lang="tr-TR" baseline="30000" dirty="0"/>
                  <a:t>-11 </a:t>
                </a:r>
                <a:endParaRPr lang="tr-TR" dirty="0"/>
              </a:p>
              <a:p>
                <a:pPr lvl="1"/>
                <a:r>
                  <a:rPr lang="tr-TR" dirty="0"/>
                  <a:t>9.29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052736"/>
                <a:ext cx="8013576" cy="5805264"/>
              </a:xfrm>
              <a:blipFill>
                <a:blip r:embed="rId2"/>
                <a:stretch>
                  <a:fillRect l="-913" t="-178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0366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9512" y="188640"/>
            <a:ext cx="8388350" cy="139065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38" y="1700808"/>
            <a:ext cx="7786486" cy="57606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01" y="2564904"/>
            <a:ext cx="7699592" cy="100811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675" y="3645024"/>
            <a:ext cx="7864749" cy="1564163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701" y="5281195"/>
            <a:ext cx="8075561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4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/>
              <a:t>9.5 Doğrusal Blok Kodlar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908719"/>
                <a:ext cx="8507288" cy="5832649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tr-TR" dirty="0" err="1"/>
                  <a:t>Example</a:t>
                </a:r>
                <a:r>
                  <a:rPr lang="tr-TR" dirty="0"/>
                  <a:t> 9.5.6…</a:t>
                </a:r>
              </a:p>
              <a:p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  <a:p>
                <a:r>
                  <a:rPr lang="tr-TR" dirty="0"/>
                  <a:t>Sert karar kod çözümü</a:t>
                </a:r>
              </a:p>
              <a:p>
                <a:pPr lvl="1"/>
                <a:r>
                  <a:rPr lang="tr-TR" dirty="0"/>
                  <a:t>Sinyal bitlere çevrildikten sonra kod çözümü yapılır</a:t>
                </a:r>
              </a:p>
              <a:p>
                <a:pPr lvl="1"/>
                <a:r>
                  <a:rPr lang="tr-TR" dirty="0"/>
                  <a:t>1.Uyumlu Filtre, 2. Örnekleme, 3. Bit bazında karar, 4. en yakın kod kelimesini belirleme</a:t>
                </a:r>
              </a:p>
              <a:p>
                <a:pPr lvl="1"/>
                <a:r>
                  <a:rPr lang="tr-TR" dirty="0"/>
                  <a:t>Sert ve yumuşak karar farklı sonuçlar doğurabilir (</a:t>
                </a:r>
                <a:r>
                  <a:rPr lang="tr-TR" dirty="0" err="1"/>
                  <a:t>Example</a:t>
                </a:r>
                <a:r>
                  <a:rPr lang="tr-TR" dirty="0"/>
                  <a:t> 9.5.6.)</a:t>
                </a:r>
              </a:p>
              <a:p>
                <a:pPr lvl="1"/>
                <a:r>
                  <a:rPr lang="tr-TR" dirty="0"/>
                  <a:t>Bit hata oranı (BPSK):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𝑄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𝑏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e>
                    </m:d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≤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⌊"/>
                            <m:endChr m:val="⌋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𝑖𝑛</m:t>
                                </m:r>
                              </m:sub>
                            </m:sSub>
                            <m:r>
                              <a:rPr lang="tr-TR">
                                <a:latin typeface="Cambria Math" panose="02040503050406030204" pitchFamily="18" charset="0"/>
                              </a:rPr>
                              <m:t>+1)/2</m:t>
                            </m:r>
                          </m:e>
                        </m:d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tr-TR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tr-TR" i="1"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</m:mr>
                            </m:m>
                          </m:e>
                        </m:d>
                        <m:sSubSup>
                          <m:sSub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</m:e>
                    </m:nary>
                  </m:oMath>
                </a14:m>
                <a:endParaRPr lang="tr-TR" dirty="0"/>
              </a:p>
              <a:p>
                <a:endParaRPr lang="tr-TR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908719"/>
                <a:ext cx="8507288" cy="5832649"/>
              </a:xfrm>
              <a:blipFill>
                <a:blip r:embed="rId2"/>
                <a:stretch>
                  <a:fillRect l="-1433" t="-2717" r="-179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402094"/>
            <a:ext cx="8640960" cy="101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575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tr-TR" dirty="0"/>
              <a:t>9.5 Doğrusal Blok Kodlar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İçerik Yer Tutucusu 7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2736"/>
                <a:ext cx="8229600" cy="561662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tr-TR" dirty="0"/>
                  <a:t>Kod Çözümü: Standart Dizi (Standard </a:t>
                </a:r>
                <a:r>
                  <a:rPr lang="tr-TR" dirty="0" err="1"/>
                  <a:t>array</a:t>
                </a:r>
                <a:r>
                  <a:rPr lang="tr-TR" dirty="0"/>
                  <a:t>)</a:t>
                </a:r>
              </a:p>
              <a:p>
                <a:r>
                  <a:rPr lang="tr-TR" dirty="0"/>
                  <a:t>Kod kelimeleri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/>
                  <a:t>, </a:t>
                </a:r>
                <a14:m>
                  <m:oMath xmlns:m="http://schemas.openxmlformats.org/officeDocument/2006/math"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tr-TR" dirty="0"/>
              </a:p>
              <a:p>
                <a:r>
                  <a:rPr lang="tr-TR" dirty="0"/>
                  <a:t>Standart dizi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tr-TR" dirty="0"/>
                  <a:t> matris</a:t>
                </a:r>
              </a:p>
              <a:p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  <a:p>
                <a:r>
                  <a:rPr lang="tr-TR" dirty="0"/>
                  <a:t>Her satıra üstteki satırlarda olmayan kod kelimeleri yazılıyor</a:t>
                </a:r>
              </a:p>
              <a:p>
                <a:pPr lvl="1"/>
                <a:r>
                  <a:rPr lang="tr-TR" dirty="0"/>
                  <a:t>Her satırın başına bu kod kelimeleri arasından en düşük ağırlığa sahip olan yazılıyor, satırın diğer haneleri XOR işlemi ile bulunuyor</a:t>
                </a:r>
              </a:p>
              <a:p>
                <a:pPr lvl="1"/>
                <a:r>
                  <a:rPr lang="tr-TR" dirty="0"/>
                  <a:t>Her satır: </a:t>
                </a:r>
                <a:r>
                  <a:rPr lang="tr-TR" dirty="0" err="1"/>
                  <a:t>coset</a:t>
                </a:r>
                <a:r>
                  <a:rPr lang="tr-TR" dirty="0"/>
                  <a:t>, her satırın başı: </a:t>
                </a:r>
                <a:r>
                  <a:rPr lang="tr-TR" dirty="0" err="1"/>
                  <a:t>coset</a:t>
                </a:r>
                <a:r>
                  <a:rPr lang="tr-TR" dirty="0"/>
                  <a:t> lideri</a:t>
                </a:r>
              </a:p>
              <a:p>
                <a:pPr lvl="1"/>
                <a:r>
                  <a:rPr lang="tr-TR" dirty="0"/>
                  <a:t>Bir </a:t>
                </a:r>
                <a:r>
                  <a:rPr lang="tr-TR" dirty="0" err="1"/>
                  <a:t>coset’in</a:t>
                </a:r>
                <a:r>
                  <a:rPr lang="tr-TR" dirty="0"/>
                  <a:t> her elemanı için: </a:t>
                </a:r>
                <a14:m>
                  <m:oMath xmlns:m="http://schemas.openxmlformats.org/officeDocument/2006/math">
                    <m:r>
                      <a:rPr lang="tr-TR" b="1" i="1" smtClean="0">
                        <a:latin typeface="Cambria Math" panose="02040503050406030204" pitchFamily="18" charset="0"/>
                      </a:rPr>
                      <m:t>𝒚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1" i="1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tr-TR" dirty="0"/>
                  <a:t> (aynı değer)</a:t>
                </a:r>
              </a:p>
              <a:p>
                <a:pPr lvl="1"/>
                <a:endParaRPr lang="tr-TR" dirty="0"/>
              </a:p>
            </p:txBody>
          </p:sp>
        </mc:Choice>
        <mc:Fallback xmlns="">
          <p:sp>
            <p:nvSpPr>
              <p:cNvPr id="8" name="İçerik Yer Tutucusu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2736"/>
                <a:ext cx="8229600" cy="5616624"/>
              </a:xfrm>
              <a:blipFill>
                <a:blip r:embed="rId2"/>
                <a:stretch>
                  <a:fillRect l="-1481" t="-282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476" y="2492896"/>
            <a:ext cx="6805852" cy="1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75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/>
              <a:t>9.5 Doğrusal Blok Kodlar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996952"/>
                <a:ext cx="8229600" cy="3528392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tr-TR" dirty="0"/>
                  <a:t>Syndrome: </a:t>
                </a:r>
                <a14:m>
                  <m:oMath xmlns:m="http://schemas.openxmlformats.org/officeDocument/2006/math">
                    <m:r>
                      <a:rPr lang="tr-TR" b="1" i="1">
                        <a:latin typeface="Cambria Math" panose="02040503050406030204" pitchFamily="18" charset="0"/>
                      </a:rPr>
                      <m:t>𝒚</m:t>
                    </m:r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1" i="1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1" i="1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tr-TR" dirty="0"/>
                  <a:t> </a:t>
                </a:r>
              </a:p>
              <a:p>
                <a:r>
                  <a:rPr lang="tr-TR" dirty="0"/>
                  <a:t>Prosedür</a:t>
                </a:r>
              </a:p>
              <a:p>
                <a:pPr lvl="1"/>
                <a:r>
                  <a:rPr lang="tr-TR" dirty="0"/>
                  <a:t>Alıcıda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tr-TR" dirty="0"/>
                  <a:t> bit dizisini oluştur</a:t>
                </a:r>
              </a:p>
              <a:p>
                <a:pPr lvl="1"/>
                <a:r>
                  <a:rPr lang="tr-TR" dirty="0" err="1"/>
                  <a:t>Syndrome’u</a:t>
                </a:r>
                <a:r>
                  <a:rPr lang="tr-TR" dirty="0"/>
                  <a:t> hesapla </a:t>
                </a:r>
                <a14:m>
                  <m:oMath xmlns:m="http://schemas.openxmlformats.org/officeDocument/2006/math">
                    <m:r>
                      <a:rPr lang="tr-TR" b="1" i="1">
                        <a:latin typeface="Cambria Math" panose="02040503050406030204" pitchFamily="18" charset="0"/>
                      </a:rPr>
                      <m:t>𝒚</m:t>
                    </m:r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1" i="1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1" i="1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tr-TR" dirty="0"/>
                  <a:t> </a:t>
                </a:r>
              </a:p>
              <a:p>
                <a:pPr lvl="1"/>
                <a:r>
                  <a:rPr lang="tr-TR" dirty="0"/>
                  <a:t>Standart diziye bakarak </a:t>
                </a:r>
                <a14:m>
                  <m:oMath xmlns:m="http://schemas.openxmlformats.org/officeDocument/2006/math">
                    <m:r>
                      <a:rPr lang="tr-TR" b="1" i="1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tr-TR" dirty="0"/>
                  <a:t>’ye karşılık gelen </a:t>
                </a:r>
                <a:r>
                  <a:rPr lang="tr-TR" dirty="0" err="1"/>
                  <a:t>coset’i</a:t>
                </a:r>
                <a:r>
                  <a:rPr lang="tr-TR" dirty="0"/>
                  <a:t> bul</a:t>
                </a:r>
              </a:p>
              <a:p>
                <a:pPr lvl="1"/>
                <a:r>
                  <a:rPr lang="tr-TR" dirty="0" err="1"/>
                  <a:t>Coset</a:t>
                </a:r>
                <a:r>
                  <a:rPr lang="tr-TR" dirty="0"/>
                  <a:t> lideri </a:t>
                </a:r>
                <a14:m>
                  <m:oMath xmlns:m="http://schemas.openxmlformats.org/officeDocument/2006/math">
                    <m:r>
                      <a:rPr lang="tr-TR" b="1" i="1" smtClean="0">
                        <a:latin typeface="Cambria Math" panose="02040503050406030204" pitchFamily="18" charset="0"/>
                      </a:rPr>
                      <m:t>𝒆</m:t>
                    </m:r>
                  </m:oMath>
                </a14:m>
                <a:r>
                  <a:rPr lang="tr-TR" dirty="0"/>
                  <a:t> için  </a:t>
                </a:r>
                <a14:m>
                  <m:oMath xmlns:m="http://schemas.openxmlformats.org/officeDocument/2006/math">
                    <m:r>
                      <a:rPr lang="tr-TR" b="1" i="1" smtClean="0">
                        <a:latin typeface="Cambria Math" panose="02040503050406030204" pitchFamily="18" charset="0"/>
                      </a:rPr>
                      <m:t>𝒄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𝑥𝑜𝑟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1" i="1" smtClean="0">
                        <a:latin typeface="Cambria Math" panose="02040503050406030204" pitchFamily="18" charset="0"/>
                      </a:rPr>
                      <m:t>𝒆</m:t>
                    </m:r>
                  </m:oMath>
                </a14:m>
                <a:r>
                  <a:rPr lang="tr-TR" dirty="0"/>
                  <a:t> işlemi ile kodu çöz</a:t>
                </a:r>
              </a:p>
              <a:p>
                <a:r>
                  <a:rPr lang="tr-TR" dirty="0" err="1"/>
                  <a:t>Coset</a:t>
                </a:r>
                <a:r>
                  <a:rPr lang="tr-TR" dirty="0"/>
                  <a:t> liderleri bütün düzeltilebilir hata örüntülerini ifade eder.</a:t>
                </a:r>
              </a:p>
              <a:p>
                <a:r>
                  <a:rPr lang="tr-TR" dirty="0"/>
                  <a:t>Bir örnek…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996952"/>
                <a:ext cx="8229600" cy="3528392"/>
              </a:xfrm>
              <a:blipFill>
                <a:blip r:embed="rId2"/>
                <a:stretch>
                  <a:fillRect l="-1259" t="-3633" b="-259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72" y="786695"/>
            <a:ext cx="8352928" cy="84210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140" y="1915620"/>
            <a:ext cx="2147828" cy="52243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3434" y="1774179"/>
            <a:ext cx="1853902" cy="65224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8064" y="1618422"/>
            <a:ext cx="3158008" cy="130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27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54693"/>
          </a:xfrm>
        </p:spPr>
        <p:txBody>
          <a:bodyPr>
            <a:normAutofit fontScale="90000"/>
          </a:bodyPr>
          <a:lstStyle/>
          <a:p>
            <a:r>
              <a:rPr lang="tr-TR" dirty="0"/>
              <a:t>9.5 Doğrusal Blok Kodlar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43334"/>
                <a:ext cx="8229600" cy="4745906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⌊"/>
                            <m:endChr m:val="⌋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𝑖𝑛</m:t>
                                </m:r>
                              </m:sub>
                            </m:sSub>
                            <m:r>
                              <a:rPr lang="tr-TR">
                                <a:latin typeface="Cambria Math" panose="02040503050406030204" pitchFamily="18" charset="0"/>
                              </a:rPr>
                              <m:t>+1)/2</m:t>
                            </m:r>
                          </m:e>
                        </m:d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tr-TR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tr-TR" i="1"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</m:mr>
                            </m:m>
                          </m:e>
                        </m:d>
                        <m:sSubSup>
                          <m:sSub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</m:e>
                    </m:nary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𝑣𝑒𝑦𝑎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e>
                    </m:d>
                  </m:oMath>
                </a14:m>
                <a:endParaRPr lang="tr-TR" dirty="0"/>
              </a:p>
              <a:p>
                <a:pPr marL="0" indent="0">
                  <a:buNone/>
                </a:pPr>
                <a:endParaRPr lang="tr-TR" dirty="0"/>
              </a:p>
              <a:p>
                <a:endParaRPr lang="tr-TR" dirty="0"/>
              </a:p>
              <a:p>
                <a:r>
                  <a:rPr lang="tr-TR" dirty="0"/>
                  <a:t>Hata Sezimi ve Düzeltimi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⌊"/>
                        <m:endChr m:val="⌋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𝑚𝑖𝑛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43334"/>
                <a:ext cx="8229600" cy="4745906"/>
              </a:xfrm>
              <a:blipFill>
                <a:blip r:embed="rId2"/>
                <a:stretch>
                  <a:fillRect l="-148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574" y="4221088"/>
            <a:ext cx="5045316" cy="2234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2708920"/>
            <a:ext cx="8300314" cy="754337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6" y="5589239"/>
            <a:ext cx="4153552" cy="116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969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tr-TR" dirty="0"/>
              <a:t>9.5 Doğrusal Blok Kodlar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3096344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Patlamalı Hataların Düzeltilmesi</a:t>
            </a:r>
          </a:p>
          <a:p>
            <a:pPr lvl="1"/>
            <a:r>
              <a:rPr lang="tr-TR" dirty="0"/>
              <a:t>Sönümlemeli (</a:t>
            </a:r>
            <a:r>
              <a:rPr lang="tr-TR" dirty="0" err="1"/>
              <a:t>fading</a:t>
            </a:r>
            <a:r>
              <a:rPr lang="tr-TR" dirty="0"/>
              <a:t>) kablosuz kanallar </a:t>
            </a:r>
          </a:p>
          <a:p>
            <a:pPr lvl="1"/>
            <a:r>
              <a:rPr lang="tr-TR" dirty="0"/>
              <a:t>CD çizilmesi</a:t>
            </a:r>
          </a:p>
          <a:p>
            <a:r>
              <a:rPr lang="tr-TR" dirty="0"/>
              <a:t>Bir çözüm: </a:t>
            </a:r>
            <a:r>
              <a:rPr lang="tr-TR" dirty="0" err="1"/>
              <a:t>Interleaving</a:t>
            </a:r>
            <a:r>
              <a:rPr lang="tr-TR" dirty="0"/>
              <a:t> –Serpiştirme</a:t>
            </a:r>
          </a:p>
          <a:p>
            <a:pPr lvl="1"/>
            <a:r>
              <a:rPr lang="tr-TR" dirty="0"/>
              <a:t>Bitişik hataları dağıtmaya yarar</a:t>
            </a:r>
          </a:p>
          <a:p>
            <a:pPr lvl="1"/>
            <a:r>
              <a:rPr lang="tr-TR" dirty="0"/>
              <a:t>Alttaki şekil: m (8) adet n (15) bit kod kelimesi</a:t>
            </a:r>
          </a:p>
          <a:p>
            <a:pPr lvl="2"/>
            <a:r>
              <a:rPr lang="tr-TR" dirty="0"/>
              <a:t>8 bit ardışık hata normalde iki kod kelimesini bozabilir</a:t>
            </a:r>
          </a:p>
          <a:p>
            <a:pPr lvl="2"/>
            <a:r>
              <a:rPr lang="tr-TR" dirty="0"/>
              <a:t>Serpiştirme ile tamamen düzelebiliyor.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6984776" cy="713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365104"/>
            <a:ext cx="5544616" cy="2369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7331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tr-TR" dirty="0"/>
              <a:t>9.6 Çevrimsel Kodlar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764705"/>
                <a:ext cx="8640960" cy="5976664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tr-TR" dirty="0"/>
                  <a:t>Doğrusal blok kodların bir alt kümesidir</a:t>
                </a:r>
              </a:p>
              <a:p>
                <a:pPr lvl="1"/>
                <a:r>
                  <a:rPr lang="tr-TR" dirty="0"/>
                  <a:t>Bir kod kelimesinin dairesel kaydırılmışı da bir kod kelimesidir </a:t>
                </a:r>
              </a:p>
              <a:p>
                <a:r>
                  <a:rPr lang="tr-TR" dirty="0" err="1"/>
                  <a:t>Example</a:t>
                </a:r>
                <a:r>
                  <a:rPr lang="tr-TR" dirty="0"/>
                  <a:t> 9.6.1.. {000,110,101,011}? {000,010,101,111}?</a:t>
                </a:r>
              </a:p>
              <a:p>
                <a:r>
                  <a:rPr lang="tr-TR" dirty="0" err="1"/>
                  <a:t>Polinom</a:t>
                </a:r>
                <a:r>
                  <a:rPr lang="tr-TR" dirty="0"/>
                  <a:t> şeklinde ifade edilebilir </a:t>
                </a:r>
                <a14:m>
                  <m:oMath xmlns:m="http://schemas.openxmlformats.org/officeDocument/2006/math">
                    <m:r>
                      <a:rPr lang="tr-TR" b="1" i="1" smtClean="0">
                        <a:latin typeface="Cambria Math"/>
                      </a:rPr>
                      <m:t>𝒄</m:t>
                    </m:r>
                    <m:r>
                      <a:rPr lang="tr-TR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/>
                          </a:rPr>
                          <m:t>𝑖</m:t>
                        </m:r>
                        <m:r>
                          <a:rPr lang="tr-TR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𝑝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𝑖</m:t>
                            </m:r>
                          </m:sup>
                        </m:sSup>
                      </m:e>
                    </m:nary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  <m:r>
                          <a:rPr lang="tr-TR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  <m:r>
                          <a:rPr lang="tr-TR" b="0" i="1" smtClean="0">
                            <a:latin typeface="Cambria Math"/>
                          </a:rPr>
                          <m:t>−2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+…+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  <m:r>
                          <a:rPr lang="tr-TR" b="0" i="1" smtClean="0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𝑝</m:t>
                    </m:r>
                    <m:r>
                      <a:rPr lang="tr-T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(1)</m:t>
                        </m:r>
                      </m:sup>
                    </m:sSup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tr-TR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−2</m:t>
                        </m:r>
                      </m:sup>
                    </m:sSup>
                    <m:r>
                      <a:rPr lang="tr-TR" i="1">
                        <a:latin typeface="Cambria Math"/>
                      </a:rPr>
                      <m:t>+…+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−1</m:t>
                        </m:r>
                      </m:sub>
                    </m:sSub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tr-TR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𝑝</m:t>
                    </m:r>
                    <m:r>
                      <a:rPr lang="tr-T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tr-TR" i="1">
                            <a:latin typeface="Cambria Math"/>
                          </a:rPr>
                          <m:t>(1)</m:t>
                        </m:r>
                      </m:sup>
                    </m:sSup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𝑝𝑐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𝑝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  <m:r>
                          <a:rPr lang="tr-TR" b="0" i="1" smtClean="0">
                            <a:latin typeface="Cambria Math"/>
                          </a:rPr>
                          <m:t>+1</m:t>
                        </m:r>
                      </m:e>
                    </m:d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tr-TR" i="1">
                            <a:latin typeface="Cambria Math"/>
                          </a:rPr>
                          <m:t>(1)</m:t>
                        </m:r>
                      </m:sup>
                    </m:sSup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𝑝𝑐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 (</m:t>
                    </m:r>
                    <m:r>
                      <a:rPr lang="tr-TR" b="0" i="1" smtClean="0">
                        <a:latin typeface="Cambria Math"/>
                      </a:rPr>
                      <m:t>𝑚𝑜𝑑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𝑝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  <m:r>
                          <a:rPr lang="tr-TR" b="0" i="1" smtClean="0">
                            <a:latin typeface="Cambria Math"/>
                          </a:rPr>
                          <m:t>+1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Genel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tr-TR" i="1">
                            <a:latin typeface="Cambria Math"/>
                          </a:rPr>
                          <m:t>(</m:t>
                        </m:r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  <m:r>
                          <a:rPr lang="tr-TR" i="1">
                            <a:latin typeface="Cambria Math"/>
                          </a:rPr>
                          <m:t>)</m:t>
                        </m:r>
                      </m:sup>
                    </m:sSup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</m:sup>
                    </m:sSup>
                    <m:r>
                      <a:rPr lang="tr-TR" i="1"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𝑚𝑜𝑑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tr-TR" i="1">
                                    <a:latin typeface="Cambria Math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tr-TR" i="1">
                                <a:latin typeface="Cambria Math"/>
                              </a:rPr>
                              <m:t>+1</m:t>
                            </m:r>
                          </m:e>
                        </m:d>
                      </m:e>
                    </m:d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tr-TR" i="1">
                            <a:latin typeface="Cambria Math"/>
                          </a:rPr>
                          <m:t>(</m:t>
                        </m:r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)</m:t>
                        </m:r>
                      </m:sup>
                    </m:sSup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</m:d>
                  </m:oMath>
                </a14:m>
                <a:endParaRPr lang="tr-TR" dirty="0"/>
              </a:p>
              <a:p>
                <a:r>
                  <a:rPr lang="tr-TR" b="1" dirty="0" err="1"/>
                  <a:t>Theorem</a:t>
                </a:r>
                <a:r>
                  <a:rPr lang="tr-TR" b="1" dirty="0"/>
                  <a:t> 9.6.1 </a:t>
                </a:r>
                <a:r>
                  <a:rPr lang="tr-TR" dirty="0"/>
                  <a:t>(</a:t>
                </a:r>
                <a:r>
                  <a:rPr lang="tr-TR" dirty="0" err="1"/>
                  <a:t>n,k</a:t>
                </a:r>
                <a:r>
                  <a:rPr lang="tr-TR" dirty="0"/>
                  <a:t>) çevrimsel kodunda her kod </a:t>
                </a:r>
                <a:r>
                  <a:rPr lang="tr-TR" dirty="0" err="1"/>
                  <a:t>polinomu</a:t>
                </a:r>
                <a:r>
                  <a:rPr lang="tr-TR" dirty="0"/>
                  <a:t> bir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b="0" i="0" smtClean="0">
                        <a:latin typeface="Cambria Math"/>
                      </a:rPr>
                      <m:t>g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p</m:t>
                        </m:r>
                      </m:e>
                    </m:d>
                    <m:r>
                      <a:rPr lang="tr-TR" b="0" i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p>
                    </m:sSup>
                    <m:r>
                      <a:rPr lang="tr-TR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𝑔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tr-TR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b="0" i="1" smtClean="0">
                            <a:latin typeface="Cambria Math"/>
                          </a:rPr>
                          <m:t>−2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+</m:t>
                    </m:r>
                    <m:r>
                      <a:rPr lang="tr-TR" i="1">
                        <a:latin typeface="Cambria Math"/>
                      </a:rPr>
                      <m:t>…+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𝑝</m:t>
                    </m:r>
                    <m:r>
                      <a:rPr lang="tr-TR" i="1">
                        <a:latin typeface="Cambria Math"/>
                      </a:rPr>
                      <m:t>+1 </m:t>
                    </m:r>
                  </m:oMath>
                </a14:m>
                <a:r>
                  <a:rPr lang="tr-TR" dirty="0"/>
                  <a:t>üreteç </a:t>
                </a:r>
                <a:r>
                  <a:rPr lang="tr-TR" dirty="0" err="1"/>
                  <a:t>polinomu</a:t>
                </a:r>
                <a:r>
                  <a:rPr lang="tr-TR" dirty="0"/>
                  <a:t> ile bir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b="0" i="0" smtClean="0">
                        <a:latin typeface="Cambria Math"/>
                      </a:rPr>
                      <m:t>X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p</m:t>
                        </m:r>
                      </m:e>
                    </m:d>
                    <m:r>
                      <a:rPr lang="tr-TR" b="0" i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tr-TR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  <m:r>
                          <a:rPr lang="tr-TR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i="1">
                            <a:latin typeface="Cambria Math"/>
                          </a:rPr>
                          <m:t>−2</m:t>
                        </m:r>
                      </m:sup>
                    </m:sSup>
                    <m:r>
                      <a:rPr lang="tr-TR" i="1">
                        <a:latin typeface="Cambria Math"/>
                      </a:rPr>
                      <m:t>+…+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i="1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𝑝</m:t>
                    </m:r>
                    <m:r>
                      <a:rPr lang="tr-TR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tr-TR" dirty="0"/>
                  <a:t>veri </a:t>
                </a:r>
                <a:r>
                  <a:rPr lang="tr-TR" dirty="0" err="1"/>
                  <a:t>polinomunun</a:t>
                </a:r>
                <a:r>
                  <a:rPr lang="tr-TR" dirty="0"/>
                  <a:t> çarpımıdır</a:t>
                </a:r>
              </a:p>
              <a:p>
                <a:pPr lvl="1"/>
                <a:r>
                  <a:rPr lang="tr-TR" dirty="0"/>
                  <a:t>Yani: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𝑋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𝑔</m:t>
                    </m:r>
                    <m:r>
                      <a:rPr lang="tr-TR" b="0" i="1" smtClean="0">
                        <a:latin typeface="Cambria Math"/>
                      </a:rPr>
                      <m:t>(</m:t>
                    </m:r>
                    <m:r>
                      <a:rPr lang="tr-TR" b="0" i="1" smtClean="0">
                        <a:latin typeface="Cambria Math"/>
                      </a:rPr>
                      <m:t>𝑝</m:t>
                    </m:r>
                    <m:r>
                      <a:rPr lang="tr-TR" b="0" i="1" smtClean="0">
                        <a:latin typeface="Cambria Math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 Yani </a:t>
                </a:r>
                <a14:m>
                  <m:oMath xmlns:m="http://schemas.openxmlformats.org/officeDocument/2006/math">
                    <m:r>
                      <a:rPr lang="tr-TR" b="1" i="0" smtClean="0">
                        <a:latin typeface="Cambria Math"/>
                      </a:rPr>
                      <m:t>𝐱</m:t>
                    </m:r>
                    <m:r>
                      <a:rPr lang="tr-TR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dirty="0"/>
                  <a:t>ile  </a:t>
                </a:r>
                <a14:m>
                  <m:oMath xmlns:m="http://schemas.openxmlformats.org/officeDocument/2006/math">
                    <m:r>
                      <a:rPr lang="tr-TR" b="1" i="1" smtClean="0">
                        <a:latin typeface="Cambria Math"/>
                      </a:rPr>
                      <m:t>𝒈</m:t>
                    </m:r>
                    <m:r>
                      <a:rPr lang="tr-TR" i="1">
                        <a:latin typeface="Cambria Math"/>
                      </a:rPr>
                      <m:t>=(</m:t>
                    </m:r>
                    <m:r>
                      <a:rPr lang="tr-TR" i="1" smtClean="0">
                        <a:latin typeface="Cambria Math"/>
                      </a:rPr>
                      <m:t>1</m:t>
                    </m:r>
                    <m:r>
                      <a:rPr lang="tr-TR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𝑛</m:t>
                        </m:r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,1</m:t>
                    </m:r>
                    <m:r>
                      <a:rPr lang="tr-TR" i="1">
                        <a:latin typeface="Cambria Math"/>
                      </a:rPr>
                      <m:t>)</m:t>
                    </m:r>
                  </m:oMath>
                </a14:m>
                <a:r>
                  <a:rPr lang="tr-TR" dirty="0"/>
                  <a:t> dizilerinin çarpımı</a:t>
                </a:r>
              </a:p>
              <a:p>
                <a:pPr lvl="1"/>
                <a:r>
                  <a:rPr lang="tr-TR" dirty="0"/>
                  <a:t>Üreteç </a:t>
                </a:r>
                <a:r>
                  <a:rPr lang="tr-TR" dirty="0" err="1"/>
                  <a:t>polinomu</a:t>
                </a:r>
                <a:r>
                  <a:rPr lang="tr-TR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tr-TR" dirty="0"/>
                  <a:t>’i bölebilen bir </a:t>
                </a:r>
                <a:r>
                  <a:rPr lang="tr-TR" dirty="0" err="1"/>
                  <a:t>polinom</a:t>
                </a:r>
                <a:r>
                  <a:rPr lang="tr-TR" dirty="0"/>
                  <a:t> olmalıdır.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764705"/>
                <a:ext cx="8640960" cy="5976664"/>
              </a:xfrm>
              <a:blipFill>
                <a:blip r:embed="rId2"/>
                <a:stretch>
                  <a:fillRect l="-776" t="-163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2762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tr-TR" dirty="0"/>
              <a:t>9.6 Çevrimsel Kodlar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6712"/>
                <a:ext cx="8435280" cy="3327598"/>
              </a:xfrm>
            </p:spPr>
            <p:txBody>
              <a:bodyPr>
                <a:normAutofit fontScale="85000" lnSpcReduction="10000"/>
              </a:bodyPr>
              <a:lstStyle/>
              <a:p>
                <a:endParaRPr lang="tr-TR" dirty="0"/>
              </a:p>
              <a:p>
                <a:endParaRPr lang="tr-TR" dirty="0"/>
              </a:p>
              <a:p>
                <a:r>
                  <a:rPr lang="tr-TR" dirty="0"/>
                  <a:t>Üreteç Matrisi(G): </a:t>
                </a:r>
              </a:p>
              <a:p>
                <a:pPr lvl="1"/>
                <a:r>
                  <a:rPr lang="tr-TR" dirty="0"/>
                  <a:t>Birden fazla uygun matris var</a:t>
                </a:r>
              </a:p>
              <a:p>
                <a:pPr lvl="1"/>
                <a:r>
                  <a:rPr lang="tr-TR" dirty="0"/>
                  <a:t>Sistematik matris </a:t>
                </a:r>
                <a14:m>
                  <m:oMath xmlns:m="http://schemas.openxmlformats.org/officeDocument/2006/math">
                    <m:r>
                      <a:rPr lang="tr-TR" b="1" i="1">
                        <a:latin typeface="Cambria Math"/>
                      </a:rPr>
                      <m:t>𝑮</m:t>
                    </m:r>
                    <m:r>
                      <a:rPr lang="tr-TR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1" i="1">
                                <a:latin typeface="Cambria Math"/>
                              </a:rPr>
                              <m:t>𝑰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  <m:e>
                        <m:r>
                          <a:rPr lang="tr-TR" b="1" i="1">
                            <a:latin typeface="Cambria Math"/>
                          </a:rPr>
                          <m:t>𝑷</m:t>
                        </m:r>
                      </m:e>
                    </m:d>
                  </m:oMath>
                </a14:m>
                <a:r>
                  <a:rPr lang="tr-TR" dirty="0"/>
                  <a:t> nasıl bulunur?</a:t>
                </a:r>
              </a:p>
              <a:p>
                <a:pPr lvl="1"/>
                <a:r>
                  <a:rPr lang="tr-TR" dirty="0"/>
                  <a:t>k uzunluklu birim mesajlara karşılık gelen kodlar</a:t>
                </a:r>
                <a:endParaRPr lang="tr-TR" b="0" dirty="0"/>
              </a:p>
              <a:p>
                <a:r>
                  <a:rPr lang="tr-TR" dirty="0"/>
                  <a:t>Kodlama: </a:t>
                </a:r>
                <a:r>
                  <a:rPr lang="tr-TR" dirty="0" err="1"/>
                  <a:t>Shift</a:t>
                </a:r>
                <a:r>
                  <a:rPr lang="tr-TR" dirty="0"/>
                  <a:t> </a:t>
                </a:r>
                <a:r>
                  <a:rPr lang="tr-TR" dirty="0" err="1"/>
                  <a:t>Register</a:t>
                </a:r>
                <a:r>
                  <a:rPr lang="tr-TR" dirty="0"/>
                  <a:t> Kullanarak Yapılır (</a:t>
                </a:r>
                <a:r>
                  <a:rPr lang="tr-TR" dirty="0" err="1"/>
                  <a:t>convolution</a:t>
                </a:r>
                <a:r>
                  <a:rPr lang="tr-TR" dirty="0"/>
                  <a:t>)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6712"/>
                <a:ext cx="8435280" cy="3327598"/>
              </a:xfrm>
              <a:blipFill>
                <a:blip r:embed="rId2"/>
                <a:stretch>
                  <a:fillRect l="-122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164310"/>
            <a:ext cx="6848475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941168"/>
            <a:ext cx="683895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816999"/>
            <a:ext cx="8072636" cy="88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197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76671"/>
            <a:ext cx="7632848" cy="545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402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/>
              <a:t>9.6 Çevrimsel Kodlar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836712"/>
                <a:ext cx="8229600" cy="540060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tr-TR" dirty="0"/>
                  <a:t>BCH Kodları: </a:t>
                </a:r>
                <a:r>
                  <a:rPr lang="tr-TR" dirty="0" err="1"/>
                  <a:t>Bose</a:t>
                </a:r>
                <a:r>
                  <a:rPr lang="tr-TR" dirty="0"/>
                  <a:t>, </a:t>
                </a:r>
                <a:r>
                  <a:rPr lang="tr-TR" dirty="0" err="1"/>
                  <a:t>Chaudhuri</a:t>
                </a:r>
                <a:r>
                  <a:rPr lang="tr-TR" dirty="0"/>
                  <a:t>, </a:t>
                </a:r>
                <a:r>
                  <a:rPr lang="tr-TR" dirty="0" err="1"/>
                  <a:t>Hocquenghem</a:t>
                </a:r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𝑛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−1 </m:t>
                    </m:r>
                  </m:oMath>
                </a14:m>
                <a:r>
                  <a:rPr lang="tr-TR" b="0" dirty="0"/>
                  <a:t> (bir m sayısı belirleniyor)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𝑛</m:t>
                    </m:r>
                    <m:r>
                      <a:rPr lang="tr-TR" b="0" i="1" smtClean="0">
                        <a:latin typeface="Cambria Math"/>
                      </a:rPr>
                      <m:t>−</m:t>
                    </m:r>
                    <m:r>
                      <a:rPr lang="tr-TR" b="0" i="1" smtClean="0">
                        <a:latin typeface="Cambria Math"/>
                      </a:rPr>
                      <m:t>𝑘</m:t>
                    </m:r>
                    <m:r>
                      <a:rPr lang="tr-TR" b="0" i="1" smtClean="0">
                        <a:latin typeface="Cambria Math"/>
                      </a:rPr>
                      <m:t>≤</m:t>
                    </m:r>
                    <m:r>
                      <a:rPr lang="tr-TR" b="0" i="1" smtClean="0">
                        <a:latin typeface="Cambria Math"/>
                      </a:rPr>
                      <m:t>𝑚𝑡</m:t>
                    </m:r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𝑚𝑖𝑛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=2</m:t>
                    </m:r>
                    <m:r>
                      <a:rPr lang="tr-TR" b="0" i="1" smtClean="0">
                        <a:latin typeface="Cambria Math"/>
                      </a:rPr>
                      <m:t>𝑡</m:t>
                    </m:r>
                    <m:r>
                      <a:rPr lang="tr-TR" b="0" i="1" smtClean="0">
                        <a:latin typeface="Cambria Math"/>
                      </a:rPr>
                      <m:t>+1</m:t>
                    </m:r>
                  </m:oMath>
                </a14:m>
                <a:r>
                  <a:rPr lang="tr-TR" dirty="0"/>
                  <a:t> (bir blokta t hata düzeltilebiliyor)</a:t>
                </a:r>
              </a:p>
              <a:p>
                <a:pPr lvl="1"/>
                <a:r>
                  <a:rPr lang="tr-TR" dirty="0"/>
                  <a:t>Tablo 9.1’de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7≤</m:t>
                    </m:r>
                    <m:r>
                      <a:rPr lang="tr-TR" b="0" i="1" smtClean="0">
                        <a:latin typeface="Cambria Math"/>
                      </a:rPr>
                      <m:t>𝑛</m:t>
                    </m:r>
                    <m:r>
                      <a:rPr lang="tr-TR" b="0" i="1" smtClean="0">
                        <a:latin typeface="Cambria Math"/>
                      </a:rPr>
                      <m:t>≤255</m:t>
                    </m:r>
                  </m:oMath>
                </a14:m>
                <a:r>
                  <a:rPr lang="tr-TR" dirty="0"/>
                  <a:t> için </a:t>
                </a:r>
                <a:r>
                  <a:rPr lang="tr-TR" dirty="0" err="1"/>
                  <a:t>polinomlar</a:t>
                </a:r>
                <a:r>
                  <a:rPr lang="tr-TR" dirty="0"/>
                  <a:t> verilmiş</a:t>
                </a:r>
              </a:p>
              <a:p>
                <a:r>
                  <a:rPr lang="tr-TR" dirty="0" err="1"/>
                  <a:t>Reed</a:t>
                </a:r>
                <a:r>
                  <a:rPr lang="tr-TR" dirty="0"/>
                  <a:t> Solomon Kodları</a:t>
                </a:r>
              </a:p>
              <a:p>
                <a:pPr lvl="1"/>
                <a:r>
                  <a:rPr lang="tr-TR" dirty="0"/>
                  <a:t>Patlamalı hatalar için uygun (</a:t>
                </a:r>
                <a:r>
                  <a:rPr lang="tr-TR" dirty="0" err="1"/>
                  <a:t>Nonbinary</a:t>
                </a:r>
                <a:r>
                  <a:rPr lang="tr-TR" dirty="0"/>
                  <a:t>)</a:t>
                </a:r>
                <a:endParaRPr lang="tr-TR" b="0" i="1" dirty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𝑁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𝑞</m:t>
                    </m:r>
                    <m:r>
                      <a:rPr lang="tr-TR" b="0" i="1" smtClean="0">
                        <a:latin typeface="Cambria Math"/>
                      </a:rPr>
                      <m:t>−1=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tr-TR" dirty="0"/>
                  <a:t> (k bitlik semboller)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𝐾</m:t>
                    </m:r>
                    <m:r>
                      <a:rPr lang="tr-TR" b="0" i="1" smtClean="0">
                        <a:latin typeface="Cambria Math"/>
                      </a:rPr>
                      <m:t>=1,3,…,</m:t>
                    </m:r>
                    <m:r>
                      <a:rPr lang="tr-TR" b="0" i="1" smtClean="0">
                        <a:latin typeface="Cambria Math"/>
                      </a:rPr>
                      <m:t>𝑁</m:t>
                    </m:r>
                    <m:r>
                      <a:rPr lang="tr-TR" b="0" i="1" smtClean="0">
                        <a:latin typeface="Cambria Math"/>
                      </a:rPr>
                      <m:t>−2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𝑚𝑖𝑛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𝑁</m:t>
                    </m:r>
                    <m:r>
                      <a:rPr lang="tr-TR" b="0" i="1" smtClean="0">
                        <a:latin typeface="Cambria Math"/>
                      </a:rPr>
                      <m:t>−</m:t>
                    </m:r>
                    <m:r>
                      <a:rPr lang="tr-TR" b="0" i="1" smtClean="0">
                        <a:latin typeface="Cambria Math"/>
                      </a:rPr>
                      <m:t>𝐾</m:t>
                    </m:r>
                    <m:r>
                      <a:rPr lang="tr-TR" b="0" i="1" smtClean="0">
                        <a:latin typeface="Cambria Math"/>
                      </a:rPr>
                      <m:t>+1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den>
                    </m:f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𝑡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𝑚𝑖𝑛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−1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tr-TR" dirty="0"/>
                  <a:t> sembol hatası düzeltilebilir</a:t>
                </a:r>
              </a:p>
              <a:p>
                <a:pPr lvl="1"/>
                <a:r>
                  <a:rPr lang="tr-TR" dirty="0"/>
                  <a:t>Başka kodlarla beraber kullanılabilir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836712"/>
                <a:ext cx="8229600" cy="5400600"/>
              </a:xfrm>
              <a:blipFill>
                <a:blip r:embed="rId2"/>
                <a:stretch>
                  <a:fillRect l="-1037" t="-203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215" y="6003751"/>
            <a:ext cx="5610225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780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/>
              <a:t>9.7 </a:t>
            </a:r>
            <a:r>
              <a:rPr lang="tr-TR" dirty="0" err="1"/>
              <a:t>Evrişimsel</a:t>
            </a:r>
            <a:r>
              <a:rPr lang="tr-TR" dirty="0"/>
              <a:t> Kodlar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1928563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tr-TR" dirty="0"/>
                  <a:t>Her adımda k bit girer ve n bit çıkar (</a:t>
                </a:r>
                <a:r>
                  <a:rPr lang="tr-TR" dirty="0" err="1"/>
                  <a:t>Rc</a:t>
                </a:r>
                <a:r>
                  <a:rPr lang="tr-TR" dirty="0"/>
                  <a:t>=k/n)</a:t>
                </a:r>
              </a:p>
              <a:p>
                <a:r>
                  <a:rPr lang="tr-TR" dirty="0"/>
                  <a:t>L=</a:t>
                </a:r>
                <a:r>
                  <a:rPr lang="tr-TR" dirty="0" err="1"/>
                  <a:t>constraint</a:t>
                </a:r>
                <a:r>
                  <a:rPr lang="tr-TR" dirty="0"/>
                  <a:t> </a:t>
                </a:r>
                <a:r>
                  <a:rPr lang="tr-TR" dirty="0" err="1"/>
                  <a:t>length</a:t>
                </a:r>
                <a:r>
                  <a:rPr lang="tr-TR" dirty="0"/>
                  <a:t>,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𝑘𝐿</m:t>
                    </m:r>
                  </m:oMath>
                </a14:m>
                <a:r>
                  <a:rPr lang="tr-TR" dirty="0"/>
                  <a:t> aşama</a:t>
                </a:r>
              </a:p>
              <a:p>
                <a:r>
                  <a:rPr lang="en-US" dirty="0" err="1"/>
                  <a:t>Haf</a:t>
                </a:r>
                <a:r>
                  <a:rPr lang="tr-TR" dirty="0" err="1"/>
                  <a:t>ızalı</a:t>
                </a:r>
                <a:r>
                  <a:rPr lang="tr-TR" dirty="0"/>
                  <a:t> yapı: Her çıkan bit önceki giren (L-1)k bite de bağlıdır</a:t>
                </a:r>
              </a:p>
              <a:p>
                <a:pPr marL="742950" lvl="2" indent="-342900"/>
                <a:r>
                  <a:rPr lang="tr-TR" dirty="0" err="1"/>
                  <a:t>Finite</a:t>
                </a:r>
                <a:r>
                  <a:rPr lang="tr-TR" dirty="0"/>
                  <a:t> </a:t>
                </a:r>
                <a:r>
                  <a:rPr lang="tr-TR" dirty="0" err="1"/>
                  <a:t>state</a:t>
                </a:r>
                <a:r>
                  <a:rPr lang="tr-TR" dirty="0"/>
                  <a:t> </a:t>
                </a:r>
                <a:r>
                  <a:rPr lang="tr-TR" dirty="0" err="1"/>
                  <a:t>machine</a:t>
                </a:r>
                <a:r>
                  <a:rPr lang="tr-TR" dirty="0"/>
                  <a:t> ile ifade edilebilir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tr-TR" dirty="0"/>
                  <a:t> durum var)</a:t>
                </a:r>
              </a:p>
              <a:p>
                <a:r>
                  <a:rPr lang="tr-TR" dirty="0"/>
                  <a:t>Biz genelde k=1 alacağız</a:t>
                </a:r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1928563"/>
              </a:xfrm>
              <a:blipFill>
                <a:blip r:embed="rId2"/>
                <a:stretch>
                  <a:fillRect l="-815" t="-538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36912"/>
            <a:ext cx="5616624" cy="239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067" y="3471365"/>
            <a:ext cx="3378934" cy="1613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628" y="5212940"/>
            <a:ext cx="8187828" cy="152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206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/>
              <a:t>9.7 </a:t>
            </a:r>
            <a:r>
              <a:rPr lang="tr-TR" dirty="0" err="1"/>
              <a:t>Evrişimsel</a:t>
            </a:r>
            <a:r>
              <a:rPr lang="tr-TR" dirty="0"/>
              <a:t> Kodlar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6712"/>
                <a:ext cx="5266928" cy="5256584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tr-TR" dirty="0"/>
                  <a:t>Durum geçiş çizelgesi. </a:t>
                </a:r>
              </a:p>
              <a:p>
                <a:pPr lvl="1"/>
                <a:r>
                  <a:rPr lang="tr-TR" dirty="0"/>
                  <a:t>Her durumdan çıkan ok sayısı 2</a:t>
                </a:r>
                <a:r>
                  <a:rPr lang="tr-TR" baseline="30000" dirty="0"/>
                  <a:t>k</a:t>
                </a:r>
                <a:r>
                  <a:rPr lang="tr-TR" dirty="0"/>
                  <a:t>. </a:t>
                </a:r>
              </a:p>
              <a:p>
                <a:pPr lvl="1"/>
                <a:r>
                  <a:rPr lang="tr-TR" dirty="0"/>
                  <a:t>Her durumda giren ok sayısı da 2</a:t>
                </a:r>
                <a:r>
                  <a:rPr lang="tr-TR" baseline="30000" dirty="0"/>
                  <a:t>k</a:t>
                </a:r>
                <a:r>
                  <a:rPr lang="tr-TR" dirty="0"/>
                  <a:t>.</a:t>
                </a:r>
              </a:p>
              <a:p>
                <a:r>
                  <a:rPr lang="tr-TR" dirty="0" err="1"/>
                  <a:t>Trellis</a:t>
                </a:r>
                <a:r>
                  <a:rPr lang="tr-TR" dirty="0"/>
                  <a:t> Çizelgesi</a:t>
                </a:r>
              </a:p>
              <a:p>
                <a:pPr lvl="1"/>
                <a:r>
                  <a:rPr lang="tr-TR" dirty="0"/>
                  <a:t>Bütün olası durumlar dikey eksende</a:t>
                </a:r>
              </a:p>
              <a:p>
                <a:pPr lvl="1"/>
                <a:r>
                  <a:rPr lang="tr-TR" dirty="0"/>
                  <a:t>Çizelge bir süre sonra tekrar etmeye başlar</a:t>
                </a:r>
              </a:p>
              <a:p>
                <a:pPr lvl="1"/>
                <a:r>
                  <a:rPr lang="tr-TR" dirty="0"/>
                  <a:t>Her duruma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tr-TR" dirty="0"/>
                  <a:t> dal girip çıkar</a:t>
                </a:r>
              </a:p>
              <a:p>
                <a:r>
                  <a:rPr lang="tr-TR" dirty="0"/>
                  <a:t>Kodlama </a:t>
                </a:r>
              </a:p>
              <a:p>
                <a:pPr lvl="1"/>
                <a:r>
                  <a:rPr lang="tr-TR" dirty="0"/>
                  <a:t>Başlangıçta </a:t>
                </a:r>
                <a:r>
                  <a:rPr lang="tr-TR" dirty="0" err="1"/>
                  <a:t>register’larda</a:t>
                </a:r>
                <a:r>
                  <a:rPr lang="tr-TR" dirty="0"/>
                  <a:t> 0lar var</a:t>
                </a:r>
              </a:p>
              <a:p>
                <a:pPr lvl="1"/>
                <a:r>
                  <a:rPr lang="tr-TR" dirty="0"/>
                  <a:t>Her k bit girdiğinde n bit çıkar</a:t>
                </a:r>
              </a:p>
              <a:p>
                <a:pPr lvl="1"/>
                <a:r>
                  <a:rPr lang="tr-TR" dirty="0"/>
                  <a:t>İletim bittikten sonra </a:t>
                </a:r>
                <a:r>
                  <a:rPr lang="tr-TR" dirty="0" err="1"/>
                  <a:t>register’lar</a:t>
                </a:r>
                <a:r>
                  <a:rPr lang="tr-TR" dirty="0"/>
                  <a:t> sıfırlanır (ekstra L adet 0 iletilir)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6712"/>
                <a:ext cx="5266928" cy="5256584"/>
              </a:xfrm>
              <a:blipFill>
                <a:blip r:embed="rId2"/>
                <a:stretch>
                  <a:fillRect l="-1968" t="-231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712882"/>
            <a:ext cx="3347864" cy="2788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5963" y="3704431"/>
            <a:ext cx="3438525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8" y="5949280"/>
            <a:ext cx="753154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9475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/>
              <a:t>9.7 </a:t>
            </a:r>
            <a:r>
              <a:rPr lang="tr-TR" dirty="0" err="1"/>
              <a:t>Evrişimsel</a:t>
            </a:r>
            <a:r>
              <a:rPr lang="tr-TR" dirty="0"/>
              <a:t> Kodlar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9261"/>
                <a:ext cx="8229600" cy="3949899"/>
              </a:xfrm>
            </p:spPr>
            <p:txBody>
              <a:bodyPr>
                <a:normAutofit fontScale="92500"/>
              </a:bodyPr>
              <a:lstStyle/>
              <a:p>
                <a:r>
                  <a:rPr lang="tr-TR" dirty="0"/>
                  <a:t>Transfer fonksiyonu</a:t>
                </a:r>
              </a:p>
              <a:p>
                <a:pPr lvl="1"/>
                <a:r>
                  <a:rPr lang="tr-TR" dirty="0"/>
                  <a:t>«Tüm 0» durumundan başlayıp bu durumla sonuçlanan bütün yollar hakkında bilgi verir</a:t>
                </a:r>
              </a:p>
              <a:p>
                <a:pPr lvl="1"/>
                <a:r>
                  <a:rPr lang="tr-TR" dirty="0"/>
                  <a:t>Hata ihtimalinin hesabında kullanılır</a:t>
                </a:r>
              </a:p>
              <a:p>
                <a:pPr lvl="1"/>
                <a:r>
                  <a:rPr lang="tr-TR" dirty="0"/>
                  <a:t>Başlangıç 0, Bitiş 0 ve aradaki durumlar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𝐷</m:t>
                        </m:r>
                        <m:r>
                          <a:rPr lang="tr-TR" i="1">
                            <a:latin typeface="Cambria Math"/>
                          </a:rPr>
                          <m:t>,</m:t>
                        </m:r>
                        <m:r>
                          <a:rPr lang="tr-TR" i="1">
                            <a:latin typeface="Cambria Math"/>
                          </a:rPr>
                          <m:t>𝑁</m:t>
                        </m:r>
                        <m:r>
                          <a:rPr lang="tr-TR" i="1">
                            <a:latin typeface="Cambria Math"/>
                          </a:rPr>
                          <m:t>,</m:t>
                        </m:r>
                        <m:r>
                          <a:rPr lang="tr-TR" i="1">
                            <a:latin typeface="Cambria Math"/>
                          </a:rPr>
                          <m:t>𝐽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𝛽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𝐽</m:t>
                    </m:r>
                    <m:r>
                      <a:rPr lang="tr-TR" b="0" i="0" smtClean="0">
                        <a:latin typeface="Cambria Math"/>
                      </a:rPr>
                      <m:t>→ </m:t>
                    </m:r>
                  </m:oMath>
                </a14:m>
                <a:r>
                  <a:rPr lang="tr-TR" dirty="0"/>
                  <a:t>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tr-TR" dirty="0"/>
                  <a:t>: çıkıştaki 1 sayısı,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tr-TR" dirty="0"/>
                  <a:t>: girişteki </a:t>
                </a:r>
                <a:r>
                  <a:rPr lang="en-US" dirty="0"/>
                  <a:t>1</a:t>
                </a:r>
                <a:r>
                  <a:rPr lang="tr-TR" dirty="0"/>
                  <a:t> sayısı</a:t>
                </a:r>
              </a:p>
              <a:p>
                <a:pPr lvl="1"/>
                <a:r>
                  <a:rPr lang="tr-TR" dirty="0"/>
                  <a:t>J: yoldaki dal sayısı, N: giriş 1 sayısı, D: koddaki 1 sayısı</a:t>
                </a:r>
                <a:endParaRPr lang="en-US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9261"/>
                <a:ext cx="8229600" cy="3949899"/>
              </a:xfrm>
              <a:blipFill>
                <a:blip r:embed="rId2"/>
                <a:stretch>
                  <a:fillRect l="-1481" t="-185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604076"/>
            <a:ext cx="3464421" cy="1928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858124"/>
            <a:ext cx="6083467" cy="6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0036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 9.7.3: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Distance</a:t>
            </a:r>
            <a:r>
              <a:rPr lang="tr-TR" dirty="0"/>
              <a:t> =5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1597369"/>
            <a:ext cx="7272808" cy="448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881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/>
              <a:t>9.7 </a:t>
            </a:r>
            <a:r>
              <a:rPr lang="tr-TR" dirty="0" err="1"/>
              <a:t>Evrişimsel</a:t>
            </a:r>
            <a:r>
              <a:rPr lang="tr-TR" dirty="0"/>
              <a:t> Kodlar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35496" y="908720"/>
                <a:ext cx="8363272" cy="5949280"/>
              </a:xfrm>
            </p:spPr>
            <p:txBody>
              <a:bodyPr>
                <a:normAutofit fontScale="925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𝐷</m:t>
                        </m:r>
                        <m:r>
                          <a:rPr lang="tr-TR" b="0" i="1" smtClean="0">
                            <a:latin typeface="Cambria Math"/>
                          </a:rPr>
                          <m:t>,</m:t>
                        </m:r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  <m:r>
                          <a:rPr lang="tr-TR" b="0" i="1" smtClean="0">
                            <a:latin typeface="Cambria Math"/>
                          </a:rPr>
                          <m:t>,</m:t>
                        </m:r>
                        <m:r>
                          <a:rPr lang="tr-TR" b="0" i="1" smtClean="0">
                            <a:latin typeface="Cambria Math"/>
                          </a:rPr>
                          <m:t>𝐽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𝑁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𝐽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6</m:t>
                        </m:r>
                      </m:sup>
                    </m:sSup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𝐽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6</m:t>
                        </m:r>
                      </m:sup>
                    </m:sSup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𝐽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+…</m:t>
                    </m:r>
                  </m:oMath>
                </a14:m>
                <a:endParaRPr lang="tr-TR" b="0" dirty="0"/>
              </a:p>
              <a:p>
                <a:pPr lvl="1"/>
                <a:r>
                  <a:rPr lang="tr-TR" dirty="0"/>
                  <a:t>0 durumundan 0 durumuna minimum 3 daldan sonra (Bir adet 1, iki adet 0) ulaşılabiliyor</a:t>
                </a:r>
              </a:p>
              <a:p>
                <a:pPr lvl="1"/>
                <a:r>
                  <a:rPr lang="tr-TR" dirty="0"/>
                  <a:t>Bu kod kelimesinin </a:t>
                </a:r>
                <a:r>
                  <a:rPr lang="tr-TR" dirty="0" err="1"/>
                  <a:t>Hamming</a:t>
                </a:r>
                <a:r>
                  <a:rPr lang="tr-TR" dirty="0"/>
                  <a:t> ağırlığı 5</a:t>
                </a:r>
              </a:p>
              <a:p>
                <a:pPr lvl="2"/>
                <a:r>
                  <a:rPr lang="tr-TR" dirty="0" err="1"/>
                  <a:t>Free</a:t>
                </a:r>
                <a:r>
                  <a:rPr lang="tr-TR" dirty="0"/>
                  <a:t> </a:t>
                </a:r>
                <a:r>
                  <a:rPr lang="tr-TR" dirty="0" err="1"/>
                  <a:t>distance</a:t>
                </a:r>
                <a:r>
                  <a:rPr lang="tr-T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𝑓𝑟𝑒𝑒</m:t>
                        </m:r>
                      </m:sub>
                    </m:sSub>
                  </m:oMath>
                </a14:m>
                <a:r>
                  <a:rPr lang="tr-TR" dirty="0"/>
                  <a:t>: Hata oranını etkiler</a:t>
                </a:r>
              </a:p>
              <a:p>
                <a:r>
                  <a:rPr lang="tr-TR" dirty="0"/>
                  <a:t>Daha basit gösterim</a:t>
                </a:r>
              </a:p>
              <a:p>
                <a:pPr lvl="1"/>
                <a:r>
                  <a:rPr lang="tr-TR" dirty="0"/>
                  <a:t>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𝐷</m:t>
                        </m:r>
                        <m:r>
                          <a:rPr lang="tr-TR" i="1">
                            <a:latin typeface="Cambria Math"/>
                          </a:rPr>
                          <m:t>,</m:t>
                        </m:r>
                        <m:r>
                          <a:rPr lang="tr-TR" i="1">
                            <a:latin typeface="Cambria Math"/>
                          </a:rPr>
                          <m:t>𝑁</m:t>
                        </m:r>
                        <m:r>
                          <a:rPr lang="tr-TR" i="1">
                            <a:latin typeface="Cambria Math"/>
                          </a:rPr>
                          <m:t>,</m:t>
                        </m:r>
                        <m:r>
                          <a:rPr lang="tr-TR" i="1">
                            <a:latin typeface="Cambria Math"/>
                          </a:rPr>
                          <m:t>𝐽</m:t>
                        </m:r>
                      </m:e>
                    </m:d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>
                                <a:latin typeface="Cambria Math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  <m:r>
                          <a:rPr lang="tr-TR" b="0" i="1" smtClean="0">
                            <a:latin typeface="Cambria Math"/>
                          </a:rPr>
                          <m:t>=1,</m:t>
                        </m:r>
                        <m:r>
                          <a:rPr lang="tr-TR" b="0" i="1" smtClean="0">
                            <a:latin typeface="Cambria Math"/>
                          </a:rPr>
                          <m:t>𝐽</m:t>
                        </m:r>
                        <m:r>
                          <a:rPr lang="tr-TR" b="0" i="1" smtClean="0">
                            <a:latin typeface="Cambria Math"/>
                          </a:rPr>
                          <m:t>=1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 </m:t>
                    </m:r>
                  </m:oMath>
                </a14:m>
                <a:endParaRPr lang="tr-TR" dirty="0"/>
              </a:p>
              <a:p>
                <a:r>
                  <a:rPr lang="tr-TR" dirty="0" err="1"/>
                  <a:t>Viterbi</a:t>
                </a:r>
                <a:r>
                  <a:rPr lang="tr-TR" dirty="0"/>
                  <a:t> algoritması</a:t>
                </a:r>
              </a:p>
              <a:p>
                <a:pPr lvl="1"/>
                <a:r>
                  <a:rPr lang="tr-TR" dirty="0" err="1"/>
                  <a:t>Trellis</a:t>
                </a:r>
                <a:r>
                  <a:rPr lang="tr-TR" dirty="0"/>
                  <a:t> (kafes) üzerinde alıcıya gelen bit dizisine (veya </a:t>
                </a:r>
                <a:r>
                  <a:rPr lang="tr-TR" dirty="0" err="1"/>
                  <a:t>kipçözücü</a:t>
                </a:r>
                <a:r>
                  <a:rPr lang="tr-TR" dirty="0"/>
                  <a:t> çıktısına) en yakın yolu bulmak (</a:t>
                </a:r>
                <a:r>
                  <a:rPr lang="tr-TR" dirty="0" err="1"/>
                  <a:t>shortest</a:t>
                </a:r>
                <a:r>
                  <a:rPr lang="tr-TR" dirty="0"/>
                  <a:t> </a:t>
                </a:r>
                <a:r>
                  <a:rPr lang="tr-TR" dirty="0" err="1"/>
                  <a:t>path</a:t>
                </a:r>
                <a:r>
                  <a:rPr lang="tr-TR" dirty="0"/>
                  <a:t>)</a:t>
                </a:r>
              </a:p>
              <a:p>
                <a:pPr lvl="2"/>
                <a:r>
                  <a:rPr lang="tr-TR" dirty="0"/>
                  <a:t>ISI, CPM, Konuşma Tanıma, Örüntü sınıflandırma vs.</a:t>
                </a:r>
              </a:p>
              <a:p>
                <a:pPr lvl="1"/>
                <a:r>
                  <a:rPr lang="tr-TR" b="0" dirty="0"/>
                  <a:t>Sert karar (</a:t>
                </a:r>
                <a:r>
                  <a:rPr lang="tr-TR" dirty="0" err="1"/>
                  <a:t>H</a:t>
                </a:r>
                <a:r>
                  <a:rPr lang="tr-TR" b="0" dirty="0" err="1"/>
                  <a:t>amming</a:t>
                </a:r>
                <a:r>
                  <a:rPr lang="tr-TR" b="0" dirty="0"/>
                  <a:t> uzaklığı):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1" i="1" smtClean="0">
                            <a:latin typeface="Cambria Math"/>
                          </a:rPr>
                          <m:t>𝒄</m:t>
                        </m:r>
                        <m:r>
                          <a:rPr lang="tr-TR" b="0" i="1" smtClean="0">
                            <a:latin typeface="Cambria Math"/>
                          </a:rPr>
                          <m:t>,</m:t>
                        </m:r>
                        <m:r>
                          <a:rPr lang="tr-TR" b="1" i="1" smtClean="0">
                            <a:latin typeface="Cambria Math"/>
                          </a:rPr>
                          <m:t>𝒚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/>
                          </a:rPr>
                          <m:t>𝑖</m:t>
                        </m:r>
                        <m:r>
                          <a:rPr lang="tr-TR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p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  <m:r>
                          <a:rPr lang="tr-TR" b="0" i="1" smtClean="0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1" i="1" smtClean="0">
                                <a:latin typeface="Cambria Math"/>
                              </a:rPr>
                              <m:t>𝒄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1" i="1" smtClean="0">
                                <a:latin typeface="Cambria Math"/>
                              </a:rPr>
                              <m:t>𝒚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Yumuşak karar (</a:t>
                </a:r>
                <a:r>
                  <a:rPr lang="tr-TR" dirty="0" err="1"/>
                  <a:t>öklit</a:t>
                </a:r>
                <a:r>
                  <a:rPr lang="tr-TR" dirty="0"/>
                  <a:t> uzaklığı): </a:t>
                </a:r>
                <a:endParaRPr lang="en-US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496" y="908720"/>
                <a:ext cx="8363272" cy="5949280"/>
              </a:xfrm>
              <a:blipFill>
                <a:blip r:embed="rId2"/>
                <a:stretch>
                  <a:fillRect l="-153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192" y="2996952"/>
            <a:ext cx="5402312" cy="119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807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tr-TR" dirty="0"/>
              <a:t>9.7 </a:t>
            </a:r>
            <a:r>
              <a:rPr lang="tr-TR" dirty="0" err="1"/>
              <a:t>Evrişimsel</a:t>
            </a:r>
            <a:r>
              <a:rPr lang="tr-TR" dirty="0"/>
              <a:t> Kodlar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3573016"/>
                <a:ext cx="8928992" cy="2124860"/>
              </a:xfrm>
            </p:spPr>
            <p:txBody>
              <a:bodyPr>
                <a:normAutofit fontScale="55000" lnSpcReduction="2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tr-TR" dirty="0"/>
                  <a:t> 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=0</m:t>
                    </m:r>
                  </m:oMath>
                </a14:m>
                <a:r>
                  <a:rPr lang="tr-TR" dirty="0"/>
                  <a:t> arasındaki en kısa yol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𝑙</m:t>
                    </m:r>
                  </m:oMath>
                </a14:m>
                <a:r>
                  <a:rPr lang="tr-TR" dirty="0"/>
                  <a:t>’den geçiyorsa , yolun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=0</m:t>
                    </m:r>
                  </m:oMath>
                </a14:m>
                <a:r>
                  <a:rPr lang="tr-TR" dirty="0"/>
                  <a:t> 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𝑙</m:t>
                    </m:r>
                  </m:oMath>
                </a14:m>
                <a:r>
                  <a:rPr lang="tr-TR" dirty="0"/>
                  <a:t> arası da en kısa yoldur. (</a:t>
                </a:r>
                <a:r>
                  <a:rPr lang="tr-TR" dirty="0" err="1"/>
                  <a:t>survivor</a:t>
                </a:r>
                <a:r>
                  <a:rPr lang="tr-TR" dirty="0"/>
                  <a:t>)</a:t>
                </a: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𝜇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𝑆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=0,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𝑆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=</m:t>
                        </m:r>
                        <m:r>
                          <a:rPr lang="tr-TR" b="0" i="1" smtClean="0">
                            <a:latin typeface="Cambria Math"/>
                          </a:rPr>
                          <m:t>𝑙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min</m:t>
                            </m:r>
                          </m:e>
                          <m:lim>
                            <m:r>
                              <a:rPr lang="tr-TR" b="0" i="1" smtClean="0">
                                <a:latin typeface="Cambria Math"/>
                              </a:rPr>
                              <m:t>𝜆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𝜇</m:t>
                            </m:r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/>
                                  </a:rPr>
                                  <m:t>=0,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𝑖</m:t>
                                    </m:r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−1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𝜆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i="1">
                                <a:latin typeface="Cambria Math"/>
                              </a:rPr>
                              <m:t>𝜇</m:t>
                            </m:r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−1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𝜆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𝑙</m:t>
                                </m:r>
                              </m:e>
                            </m:d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  <m:r>
                      <a:rPr lang="tr-TR" b="0" i="1" smtClean="0">
                        <a:latin typeface="Cambria Math"/>
                      </a:rPr>
                      <m:t> </m:t>
                    </m:r>
                  </m:oMath>
                </a14:m>
                <a:endParaRPr lang="tr-TR" dirty="0"/>
              </a:p>
              <a:p>
                <a:r>
                  <a:rPr lang="tr-TR" dirty="0"/>
                  <a:t>Algoritma: </a:t>
                </a:r>
              </a:p>
              <a:p>
                <a:r>
                  <a:rPr lang="tr-TR" dirty="0"/>
                  <a:t>Basitleştirme</a:t>
                </a:r>
              </a:p>
              <a:p>
                <a:pPr lvl="1"/>
                <a:r>
                  <a:rPr lang="tr-TR" dirty="0"/>
                  <a:t>En başa kadar değil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𝛿</m:t>
                    </m:r>
                  </m:oMath>
                </a14:m>
                <a:r>
                  <a:rPr lang="tr-TR" dirty="0"/>
                  <a:t> aşama kadar geriye gitmek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𝛿</m:t>
                    </m:r>
                    <m:r>
                      <a:rPr lang="tr-TR" b="0" i="1" smtClean="0">
                        <a:latin typeface="Cambria Math"/>
                      </a:rPr>
                      <m:t>=5</m:t>
                    </m:r>
                    <m:r>
                      <a:rPr lang="tr-TR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tr-TR" dirty="0"/>
                  <a:t> uygun</a:t>
                </a:r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3573016"/>
                <a:ext cx="8928992" cy="2124860"/>
              </a:xfrm>
              <a:blipFill>
                <a:blip r:embed="rId2"/>
                <a:stretch>
                  <a:fillRect l="-478" t="-3725" r="-54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12" y="692696"/>
            <a:ext cx="6629400" cy="263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512272"/>
            <a:ext cx="3600400" cy="237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799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/>
              <a:t>9.7 </a:t>
            </a:r>
            <a:r>
              <a:rPr lang="tr-TR" dirty="0" err="1"/>
              <a:t>Evrişimsel</a:t>
            </a:r>
            <a:r>
              <a:rPr lang="tr-TR" dirty="0"/>
              <a:t> Kodlar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4602225"/>
            <a:ext cx="4680520" cy="1995128"/>
          </a:xfrm>
        </p:spPr>
        <p:txBody>
          <a:bodyPr>
            <a:normAutofit fontScale="92500" lnSpcReduction="20000"/>
          </a:bodyPr>
          <a:lstStyle/>
          <a:p>
            <a:r>
              <a:rPr lang="tr-TR" dirty="0" err="1"/>
              <a:t>Katastrofik</a:t>
            </a:r>
            <a:r>
              <a:rPr lang="tr-TR" dirty="0"/>
              <a:t> kodlar</a:t>
            </a:r>
          </a:p>
          <a:p>
            <a:pPr lvl="1"/>
            <a:r>
              <a:rPr lang="tr-TR" dirty="0"/>
              <a:t>Birbirinden çok farklı olan dizilerin aynı şekilde kodlanması </a:t>
            </a:r>
          </a:p>
          <a:p>
            <a:pPr lvl="1"/>
            <a:r>
              <a:rPr lang="tr-TR" dirty="0"/>
              <a:t>Ör: 111..1 </a:t>
            </a:r>
            <a:r>
              <a:rPr lang="tr-TR" dirty="0">
                <a:sym typeface="Wingdings" pitchFamily="2" charset="2"/>
              </a:rPr>
              <a:t></a:t>
            </a:r>
            <a:r>
              <a:rPr lang="tr-TR" dirty="0"/>
              <a:t>000..0 </a:t>
            </a:r>
          </a:p>
          <a:p>
            <a:pPr lvl="1"/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36712"/>
            <a:ext cx="6438900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152" y="1734497"/>
            <a:ext cx="6657975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602224"/>
            <a:ext cx="4169296" cy="2255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8664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tr-TR" dirty="0"/>
              <a:t>9.7 </a:t>
            </a:r>
            <a:r>
              <a:rPr lang="tr-TR" dirty="0" err="1"/>
              <a:t>Evrişimsel</a:t>
            </a:r>
            <a:r>
              <a:rPr lang="tr-TR" dirty="0"/>
              <a:t> Kodlar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795068"/>
                <a:ext cx="5603626" cy="6062932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tr-TR" dirty="0"/>
                  <a:t>Hata ihtimali</a:t>
                </a:r>
              </a:p>
              <a:p>
                <a:pPr lvl="1"/>
                <a:r>
                  <a:rPr lang="tr-TR" dirty="0"/>
                  <a:t>Bit hatasının bit dizisi uzunluğuna bölümü</a:t>
                </a:r>
              </a:p>
              <a:p>
                <a:pPr lvl="1"/>
                <a:r>
                  <a:rPr lang="tr-TR" dirty="0"/>
                  <a:t>BPSK</a:t>
                </a:r>
              </a:p>
              <a:p>
                <a:r>
                  <a:rPr lang="tr-TR" dirty="0" err="1"/>
                  <a:t>Soft</a:t>
                </a:r>
                <a:r>
                  <a:rPr lang="tr-TR" dirty="0"/>
                  <a:t> </a:t>
                </a:r>
                <a:r>
                  <a:rPr lang="tr-TR" dirty="0" err="1"/>
                  <a:t>Decision</a:t>
                </a:r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 i="1" smtClean="0">
                        <a:latin typeface="Cambria Math"/>
                        <a:ea typeface="Cambria Math"/>
                      </a:rPr>
                      <m:t>≅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den>
                    </m:f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𝑚𝑖𝑛</m:t>
                            </m:r>
                          </m:sub>
                        </m:sSub>
                      </m:sub>
                    </m:sSub>
                    <m:r>
                      <a:rPr lang="tr-TR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𝑚𝑖𝑛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𝑚𝑖𝑛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/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𝑜</m:t>
                            </m:r>
                          </m:sub>
                        </m:sSub>
                      </m:sup>
                    </m:sSup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𝑚𝑖𝑛</m:t>
                            </m:r>
                          </m:sub>
                        </m:sSub>
                      </m:sub>
                    </m:sSub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𝑚𝑖𝑛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𝑚𝑖𝑛</m:t>
                                </m:r>
                              </m:sub>
                            </m:sSub>
                          </m:e>
                        </m:d>
                      </m:sup>
                    </m:sSup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𝑚𝑖𝑛</m:t>
                                </m:r>
                              </m:sub>
                            </m:sSub>
                          </m:e>
                        </m:d>
                      </m:sup>
                    </m:sSup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tr-TR" i="1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tr-TR" i="1">
                        <a:latin typeface="Cambria Math"/>
                      </a:rPr>
                      <m:t>𝑁</m:t>
                    </m:r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𝐽</m:t>
                        </m:r>
                      </m:e>
                      <m:sup>
                        <m:r>
                          <a:rPr lang="tr-TR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=5,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𝑚𝑖𝑛</m:t>
                            </m:r>
                          </m:sub>
                        </m:sSub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=1,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𝑚𝑖𝑛</m:t>
                            </m:r>
                          </m:sub>
                        </m:sSub>
                      </m:e>
                    </m:d>
                    <m:r>
                      <a:rPr lang="tr-TR" b="0" i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tr-TR" dirty="0"/>
              </a:p>
              <a:p>
                <a:r>
                  <a:rPr lang="tr-TR" dirty="0"/>
                  <a:t>Hard </a:t>
                </a:r>
                <a:r>
                  <a:rPr lang="tr-TR" dirty="0" err="1"/>
                  <a:t>Decision</a:t>
                </a:r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 i="1" smtClean="0">
                        <a:latin typeface="Cambria Math"/>
                        <a:ea typeface="Cambria Math"/>
                      </a:rPr>
                      <m:t>≅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𝑘</m:t>
                        </m:r>
                      </m:den>
                    </m:f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𝑚𝑖𝑛</m:t>
                            </m:r>
                          </m:sub>
                        </m:sSub>
                      </m:sub>
                    </m:sSub>
                    <m:r>
                      <a:rPr lang="tr-TR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𝑚𝑖𝑛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4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1−</m:t>
                                    </m:r>
                                    <m:r>
                                      <a:rPr lang="tr-TR" i="1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</m:d>
                              </m:e>
                            </m:rad>
                          </m:e>
                        </m:d>
                      </m:e>
                      <m:sup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𝑚𝑖𝑛</m:t>
                            </m:r>
                          </m:sub>
                        </m:sSub>
                      </m:sup>
                    </m:sSup>
                  </m:oMath>
                </a14:m>
                <a:endParaRPr lang="tr-TR" dirty="0"/>
              </a:p>
              <a:p>
                <a:r>
                  <a:rPr lang="tr-TR" dirty="0"/>
                  <a:t>Gerçekte hard </a:t>
                </a:r>
                <a:r>
                  <a:rPr lang="tr-TR" dirty="0" err="1"/>
                  <a:t>decision</a:t>
                </a:r>
                <a:r>
                  <a:rPr lang="tr-TR" dirty="0"/>
                  <a:t> </a:t>
                </a:r>
                <a:r>
                  <a:rPr lang="tr-TR" dirty="0" err="1"/>
                  <a:t>soft’a</a:t>
                </a:r>
                <a:r>
                  <a:rPr lang="tr-TR" dirty="0"/>
                  <a:t> göre 2 </a:t>
                </a:r>
                <a:r>
                  <a:rPr lang="tr-TR" dirty="0" err="1"/>
                  <a:t>dB</a:t>
                </a:r>
                <a:r>
                  <a:rPr lang="tr-TR" dirty="0"/>
                  <a:t> daha kötüdür</a:t>
                </a:r>
              </a:p>
              <a:p>
                <a:r>
                  <a:rPr lang="tr-TR" dirty="0"/>
                  <a:t>İyi özelliklere sahip </a:t>
                </a:r>
                <a:r>
                  <a:rPr lang="tr-TR" dirty="0" err="1"/>
                  <a:t>evrişimsel</a:t>
                </a:r>
                <a:r>
                  <a:rPr lang="tr-TR" dirty="0"/>
                  <a:t> kodlar yanda verilmiştir. Tablo 9.2,9.3 </a:t>
                </a:r>
                <a:r>
                  <a:rPr lang="tr-TR" dirty="0">
                    <a:sym typeface="Wingdings" panose="05000000000000000000" pitchFamily="2" charset="2"/>
                  </a:rPr>
                  <a:t> </a:t>
                </a:r>
                <a:endParaRPr lang="tr-TR" dirty="0"/>
              </a:p>
              <a:p>
                <a:pPr lvl="1"/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795068"/>
                <a:ext cx="5603626" cy="6062932"/>
              </a:xfrm>
              <a:blipFill>
                <a:blip r:embed="rId2"/>
                <a:stretch>
                  <a:fillRect l="-1523" t="-1809" r="-1088" b="-80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146" y="764704"/>
            <a:ext cx="3181350" cy="550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840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tr-TR" dirty="0"/>
              <a:t>Diğer Kodlama Yöntemleri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24744"/>
                <a:ext cx="8229600" cy="5544616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tr-TR" dirty="0"/>
                  <a:t>Uzun kodlar kullanmak karmaşıklığı artırır</a:t>
                </a:r>
              </a:p>
              <a:p>
                <a:r>
                  <a:rPr lang="tr-TR" dirty="0"/>
                  <a:t>Onun yerine basit kodları beraber kullanmak</a:t>
                </a:r>
              </a:p>
              <a:p>
                <a:r>
                  <a:rPr lang="tr-TR" dirty="0"/>
                  <a:t>Product </a:t>
                </a:r>
                <a:r>
                  <a:rPr lang="tr-TR" dirty="0" err="1"/>
                  <a:t>codes</a:t>
                </a:r>
                <a:endParaRPr lang="tr-TR" dirty="0"/>
              </a:p>
              <a:p>
                <a:pPr lvl="1"/>
                <a:r>
                  <a:rPr lang="tr-TR" dirty="0"/>
                  <a:t>Bitlerin matris şeklinde sıralandığı iki boyutlu blok kodlar,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×</m:t>
                    </m:r>
                    <m:sSubSup>
                      <m:sSub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tr-TR" dirty="0"/>
              </a:p>
              <a:p>
                <a:r>
                  <a:rPr lang="tr-TR" dirty="0" err="1"/>
                  <a:t>Concatenated</a:t>
                </a:r>
                <a:r>
                  <a:rPr lang="tr-TR" dirty="0"/>
                  <a:t> </a:t>
                </a:r>
                <a:r>
                  <a:rPr lang="tr-TR" dirty="0" err="1"/>
                  <a:t>Codes</a:t>
                </a:r>
                <a:endParaRPr lang="tr-TR" dirty="0"/>
              </a:p>
              <a:p>
                <a:pPr lvl="1"/>
                <a:r>
                  <a:rPr lang="tr-TR" dirty="0"/>
                  <a:t>Ör. İç kod: Blok ve </a:t>
                </a:r>
                <a:r>
                  <a:rPr lang="tr-TR" dirty="0" err="1"/>
                  <a:t>evrişimsel</a:t>
                </a:r>
                <a:r>
                  <a:rPr lang="tr-TR" dirty="0"/>
                  <a:t>, Dış kod: </a:t>
                </a:r>
                <a:r>
                  <a:rPr lang="tr-TR" dirty="0" err="1"/>
                  <a:t>Reed</a:t>
                </a:r>
                <a:r>
                  <a:rPr lang="tr-TR" dirty="0"/>
                  <a:t>-Solomon</a:t>
                </a:r>
              </a:p>
              <a:p>
                <a:r>
                  <a:rPr lang="tr-TR" dirty="0"/>
                  <a:t>Turbo Kodlar – </a:t>
                </a:r>
                <a:r>
                  <a:rPr lang="tr-TR" dirty="0" err="1"/>
                  <a:t>Berrou</a:t>
                </a:r>
                <a:r>
                  <a:rPr lang="tr-TR" dirty="0"/>
                  <a:t> 1993 (Normalde 1/3 kod oranı)</a:t>
                </a:r>
              </a:p>
              <a:p>
                <a:pPr lvl="1"/>
                <a:r>
                  <a:rPr lang="tr-TR" dirty="0"/>
                  <a:t>İki paralel veya seri </a:t>
                </a:r>
                <a:r>
                  <a:rPr lang="tr-TR" dirty="0" err="1"/>
                  <a:t>evrişimsel</a:t>
                </a:r>
                <a:r>
                  <a:rPr lang="tr-TR" dirty="0"/>
                  <a:t> kodlayıcı ve arasında serpiştirici</a:t>
                </a:r>
              </a:p>
              <a:p>
                <a:pPr lvl="1"/>
                <a:r>
                  <a:rPr lang="tr-TR" dirty="0" err="1"/>
                  <a:t>İteratif</a:t>
                </a:r>
                <a:r>
                  <a:rPr lang="tr-TR" dirty="0"/>
                  <a:t> MAP kod çözücü</a:t>
                </a:r>
              </a:p>
              <a:p>
                <a:pPr lvl="1"/>
                <a:r>
                  <a:rPr lang="tr-TR" dirty="0"/>
                  <a:t>Özellikle düşük </a:t>
                </a:r>
                <a:r>
                  <a:rPr lang="tr-TR" dirty="0" err="1"/>
                  <a:t>SNRlarda</a:t>
                </a:r>
                <a:r>
                  <a:rPr lang="tr-TR" dirty="0"/>
                  <a:t> başarılı</a:t>
                </a:r>
              </a:p>
              <a:p>
                <a:pPr lvl="1"/>
                <a:r>
                  <a:rPr lang="tr-TR" dirty="0" err="1"/>
                  <a:t>Shannon</a:t>
                </a:r>
                <a:r>
                  <a:rPr lang="tr-TR" dirty="0"/>
                  <a:t> limitine 0.7dB yaklaşık</a:t>
                </a:r>
              </a:p>
              <a:p>
                <a:r>
                  <a:rPr lang="tr-TR" dirty="0" err="1"/>
                  <a:t>Puncturing</a:t>
                </a:r>
                <a:endParaRPr lang="tr-TR" dirty="0"/>
              </a:p>
              <a:p>
                <a:pPr lvl="1"/>
                <a:r>
                  <a:rPr lang="tr-TR" dirty="0"/>
                  <a:t>Kod çıktısındaki bazı bitleri atarak kod oranını artırma</a:t>
                </a:r>
              </a:p>
              <a:p>
                <a:r>
                  <a:rPr lang="tr-TR" dirty="0" err="1"/>
                  <a:t>Trellis</a:t>
                </a:r>
                <a:r>
                  <a:rPr lang="tr-TR" dirty="0"/>
                  <a:t> </a:t>
                </a:r>
                <a:r>
                  <a:rPr lang="tr-TR" dirty="0" err="1"/>
                  <a:t>Coded</a:t>
                </a:r>
                <a:r>
                  <a:rPr lang="tr-TR" dirty="0"/>
                  <a:t> </a:t>
                </a:r>
                <a:r>
                  <a:rPr lang="tr-TR" dirty="0" err="1"/>
                  <a:t>Modulation</a:t>
                </a:r>
                <a:r>
                  <a:rPr lang="tr-TR" dirty="0"/>
                  <a:t> </a:t>
                </a:r>
              </a:p>
              <a:p>
                <a:pPr lvl="1"/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24744"/>
                <a:ext cx="8229600" cy="5544616"/>
              </a:xfrm>
              <a:blipFill>
                <a:blip r:embed="rId2"/>
                <a:stretch>
                  <a:fillRect l="-1037" t="-209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1710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9" y="188639"/>
            <a:ext cx="3405093" cy="376023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4077072"/>
            <a:ext cx="8151498" cy="2465393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960" y="332656"/>
            <a:ext cx="4814769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767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Matlab</a:t>
            </a:r>
            <a:r>
              <a:rPr lang="tr-TR" dirty="0"/>
              <a:t> Fonksiyonları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tr-TR" dirty="0"/>
              <a:t>Doğrusal Blok Kodlar ve Çevrimsel Kodlar</a:t>
            </a:r>
          </a:p>
          <a:p>
            <a:pPr lvl="1"/>
            <a:r>
              <a:rPr lang="tr-TR" b="1" dirty="0" err="1"/>
              <a:t>Encode</a:t>
            </a:r>
            <a:r>
              <a:rPr lang="tr-TR" b="1" dirty="0"/>
              <a:t>, </a:t>
            </a:r>
            <a:r>
              <a:rPr lang="tr-TR" b="1" dirty="0" err="1"/>
              <a:t>decode</a:t>
            </a:r>
            <a:r>
              <a:rPr lang="tr-TR" dirty="0"/>
              <a:t>, </a:t>
            </a:r>
            <a:r>
              <a:rPr lang="tr-TR" dirty="0" err="1"/>
              <a:t>gfweight</a:t>
            </a:r>
            <a:r>
              <a:rPr lang="tr-TR" dirty="0"/>
              <a:t>, </a:t>
            </a:r>
            <a:r>
              <a:rPr lang="tr-TR" dirty="0" err="1"/>
              <a:t>cyclgen</a:t>
            </a:r>
            <a:r>
              <a:rPr lang="tr-TR" dirty="0"/>
              <a:t>, </a:t>
            </a:r>
            <a:r>
              <a:rPr lang="tr-TR" dirty="0" err="1"/>
              <a:t>cyclpoly</a:t>
            </a:r>
            <a:r>
              <a:rPr lang="tr-TR" dirty="0"/>
              <a:t>, gen2par, </a:t>
            </a:r>
            <a:r>
              <a:rPr lang="tr-TR" dirty="0" err="1"/>
              <a:t>hammgen</a:t>
            </a:r>
            <a:r>
              <a:rPr lang="tr-TR" dirty="0"/>
              <a:t>, </a:t>
            </a:r>
            <a:r>
              <a:rPr lang="tr-TR" dirty="0" err="1"/>
              <a:t>syndtable</a:t>
            </a:r>
            <a:endParaRPr lang="tr-TR" dirty="0"/>
          </a:p>
          <a:p>
            <a:pPr lvl="1"/>
            <a:r>
              <a:rPr lang="tr-TR" dirty="0"/>
              <a:t>BCH Kodları</a:t>
            </a:r>
          </a:p>
          <a:p>
            <a:pPr lvl="2"/>
            <a:r>
              <a:rPr lang="tr-TR" dirty="0" err="1"/>
              <a:t>Bchdec</a:t>
            </a:r>
            <a:r>
              <a:rPr lang="tr-TR" dirty="0"/>
              <a:t>, </a:t>
            </a:r>
            <a:r>
              <a:rPr lang="tr-TR" dirty="0" err="1"/>
              <a:t>bchenc</a:t>
            </a:r>
            <a:r>
              <a:rPr lang="tr-TR" dirty="0"/>
              <a:t>, </a:t>
            </a:r>
            <a:r>
              <a:rPr lang="tr-TR" dirty="0" err="1"/>
              <a:t>bchgenpoly</a:t>
            </a:r>
            <a:r>
              <a:rPr lang="tr-TR" dirty="0"/>
              <a:t>, </a:t>
            </a:r>
            <a:r>
              <a:rPr lang="tr-TR" dirty="0" err="1"/>
              <a:t>bchnumerr</a:t>
            </a:r>
            <a:endParaRPr lang="tr-TR" dirty="0"/>
          </a:p>
          <a:p>
            <a:r>
              <a:rPr lang="tr-TR" dirty="0" err="1"/>
              <a:t>Evrişimsel</a:t>
            </a:r>
            <a:r>
              <a:rPr lang="tr-TR" dirty="0"/>
              <a:t> Kodlar</a:t>
            </a:r>
          </a:p>
          <a:p>
            <a:pPr lvl="1"/>
            <a:r>
              <a:rPr lang="tr-TR" dirty="0" err="1"/>
              <a:t>İscatastrophic</a:t>
            </a:r>
            <a:r>
              <a:rPr lang="tr-TR" dirty="0"/>
              <a:t>, </a:t>
            </a:r>
            <a:r>
              <a:rPr lang="tr-TR" dirty="0" err="1"/>
              <a:t>istrellis</a:t>
            </a:r>
            <a:r>
              <a:rPr lang="tr-TR" dirty="0"/>
              <a:t>, oct2dec, poly2trellis, </a:t>
            </a:r>
            <a:r>
              <a:rPr lang="tr-TR" dirty="0" err="1"/>
              <a:t>vitdec</a:t>
            </a:r>
            <a:endParaRPr lang="tr-TR" dirty="0"/>
          </a:p>
          <a:p>
            <a:r>
              <a:rPr lang="tr-TR" dirty="0" err="1"/>
              <a:t>Interleaving</a:t>
            </a:r>
            <a:endParaRPr lang="tr-TR" dirty="0"/>
          </a:p>
          <a:p>
            <a:r>
              <a:rPr lang="tr-TR" dirty="0"/>
              <a:t>Diğer: </a:t>
            </a:r>
            <a:r>
              <a:rPr lang="tr-TR" dirty="0" err="1"/>
              <a:t>Reed</a:t>
            </a:r>
            <a:r>
              <a:rPr lang="tr-TR" dirty="0"/>
              <a:t> Solomon, LDPC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289629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Çözülebilecek Sorular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Blok Kodlar: 22, 23, 24, 25, 27, 28, 29, 30</a:t>
            </a:r>
          </a:p>
          <a:p>
            <a:r>
              <a:rPr lang="tr-TR" dirty="0"/>
              <a:t>Çevrimsel: 31, 32, 33, 34, 35, 36, 37, 38</a:t>
            </a:r>
          </a:p>
          <a:p>
            <a:r>
              <a:rPr lang="tr-TR" dirty="0" err="1"/>
              <a:t>Evrişimsel</a:t>
            </a:r>
            <a:r>
              <a:rPr lang="tr-TR" dirty="0"/>
              <a:t>: 41, 42, 43, 44, 45, 46, 47, 48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960566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7784</TotalTime>
  <Words>559</Words>
  <Application>Microsoft Office PowerPoint</Application>
  <PresentationFormat>Ekran Gösterisi (4:3)</PresentationFormat>
  <Paragraphs>219</Paragraphs>
  <Slides>26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31" baseType="lpstr">
      <vt:lpstr>Arial</vt:lpstr>
      <vt:lpstr>Calibri</vt:lpstr>
      <vt:lpstr>Cambria Math</vt:lpstr>
      <vt:lpstr>Wingdings</vt:lpstr>
      <vt:lpstr>Ofis Teması</vt:lpstr>
      <vt:lpstr>Kanal kodlaması</vt:lpstr>
      <vt:lpstr>9.5 Doğrusal Blok Kodlar</vt:lpstr>
      <vt:lpstr>9.5 Doğrusal Blok Kodlar</vt:lpstr>
      <vt:lpstr>9.5 Doğrusal Blok Kodlar</vt:lpstr>
      <vt:lpstr>PowerPoint Sunusu</vt:lpstr>
      <vt:lpstr>9.5 Doğrusal Blok Kodlar</vt:lpstr>
      <vt:lpstr>9.5 Doğrusal Blok Kodlar</vt:lpstr>
      <vt:lpstr>9.5 Doğrusal Blok Kodlar </vt:lpstr>
      <vt:lpstr>9.5 Doğrusal Blok Kodlar</vt:lpstr>
      <vt:lpstr>9.5 Doğrusal Blok Kodlar</vt:lpstr>
      <vt:lpstr>9.6 Çevrimsel Kodlar</vt:lpstr>
      <vt:lpstr>9.6 Çevrimsel Kodlar</vt:lpstr>
      <vt:lpstr>PowerPoint Sunusu</vt:lpstr>
      <vt:lpstr>9.6 Çevrimsel Kodlar</vt:lpstr>
      <vt:lpstr>9.7 Evrişimsel Kodlar</vt:lpstr>
      <vt:lpstr>9.7 Evrişimsel Kodlar</vt:lpstr>
      <vt:lpstr>9.7 Evrişimsel Kodlar</vt:lpstr>
      <vt:lpstr>Örnek 9.7.3: Free Distance =5</vt:lpstr>
      <vt:lpstr>9.7 Evrişimsel Kodlar</vt:lpstr>
      <vt:lpstr>9.7 Evrişimsel Kodlar</vt:lpstr>
      <vt:lpstr>9.7 Evrişimsel Kodlar</vt:lpstr>
      <vt:lpstr>9.7 Evrişimsel Kodlar</vt:lpstr>
      <vt:lpstr>Diğer Kodlama Yöntemleri</vt:lpstr>
      <vt:lpstr>PowerPoint Sunusu</vt:lpstr>
      <vt:lpstr>Matlab Fonksiyonları</vt:lpstr>
      <vt:lpstr>Çözülebilecek Sorular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Kanal kodlaması</dc:title>
  <dc:creator>Tolga Girici</dc:creator>
  <cp:lastModifiedBy>samsung</cp:lastModifiedBy>
  <cp:revision>93</cp:revision>
  <cp:lastPrinted>2016-03-17T07:53:25Z</cp:lastPrinted>
  <dcterms:created xsi:type="dcterms:W3CDTF">2012-11-05T15:10:44Z</dcterms:created>
  <dcterms:modified xsi:type="dcterms:W3CDTF">2016-03-24T22:01:23Z</dcterms:modified>
</cp:coreProperties>
</file>