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4" r:id="rId20"/>
    <p:sldId id="285" r:id="rId21"/>
    <p:sldId id="282" r:id="rId22"/>
    <p:sldId id="283" r:id="rId23"/>
    <p:sldId id="286" r:id="rId24"/>
    <p:sldId id="287" r:id="rId25"/>
    <p:sldId id="258" r:id="rId26"/>
    <p:sldId id="291" r:id="rId27"/>
    <p:sldId id="292" r:id="rId28"/>
    <p:sldId id="259" r:id="rId29"/>
    <p:sldId id="264" r:id="rId30"/>
    <p:sldId id="265" r:id="rId31"/>
    <p:sldId id="260" r:id="rId32"/>
    <p:sldId id="289" r:id="rId33"/>
    <p:sldId id="293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802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095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207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535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9730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09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660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0236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36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375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134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45F1E-D93A-4DC7-B74A-11F9196C45E2}" type="datetimeFigureOut">
              <a:rPr lang="tr-TR" smtClean="0"/>
              <a:t>8.3.2016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1C2E0-5B39-4EC0-B0D1-760908DCBB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12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eee.metu.edu.tr/~tanik/LectureNotes/PAM_PSD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Bant Sınırlı Kanallarda Sayısal İletim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tr-TR" dirty="0" err="1"/>
              <a:t>Chapter</a:t>
            </a:r>
            <a:r>
              <a:rPr lang="tr-TR" dirty="0"/>
              <a:t> 8</a:t>
            </a:r>
          </a:p>
          <a:p>
            <a:pPr>
              <a:defRPr/>
            </a:pPr>
            <a:r>
              <a:rPr lang="tr-TR" dirty="0" err="1"/>
              <a:t>Proakis</a:t>
            </a:r>
            <a:r>
              <a:rPr lang="tr-TR" dirty="0"/>
              <a:t> , </a:t>
            </a:r>
            <a:r>
              <a:rPr lang="tr-TR" dirty="0" err="1"/>
              <a:t>Salehi</a:t>
            </a:r>
            <a:r>
              <a:rPr lang="tr-TR" dirty="0"/>
              <a:t> 2nd Ed.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099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8.1 Bant Sınırlı kanallarda Sayısal İletim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435280" cy="3960440"/>
              </a:xfrm>
            </p:spPr>
            <p:txBody>
              <a:bodyPr>
                <a:normAutofit fontScale="92500" lnSpcReduction="10000"/>
              </a:bodyPr>
              <a:lstStyle/>
              <a:p>
                <a:pPr lvl="1"/>
                <a:r>
                  <a:rPr lang="tr-TR" dirty="0"/>
                  <a:t>İdeal kanal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=1  </m:t>
                    </m:r>
                  </m:oMath>
                </a14:m>
                <a:r>
                  <a:rPr lang="tr-TR" dirty="0"/>
                  <a:t>yani: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𝛿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Kanal düz değildir ve ayrıca bant sınırlıdır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𝐻</m:t>
                    </m:r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Uyumlu filtre: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R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f</m:t>
                        </m:r>
                      </m:e>
                    </m:d>
                    <m:r>
                      <a:rPr lang="tr-TR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𝐻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𝑓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t</a:t>
                </a:r>
                <a:r>
                  <a:rPr lang="tr-TR" baseline="-25000" dirty="0" err="1"/>
                  <a:t>o</a:t>
                </a:r>
                <a:r>
                  <a:rPr lang="tr-TR" dirty="0"/>
                  <a:t> örnekleme zamanı)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)=</m:t>
                    </m:r>
                    <m:r>
                      <a:rPr lang="tr-TR" b="0" i="1" smtClean="0"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r>
                          <a:rPr lang="tr-TR" i="1">
                            <a:latin typeface="Cambria Math"/>
                          </a:rPr>
                          <m:t>𝑓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h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h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tr-TR" dirty="0"/>
                  <a:t>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h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tr-TR" dirty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435280" cy="3960440"/>
              </a:xfrm>
              <a:blipFill rotWithShape="1">
                <a:blip r:embed="rId2"/>
                <a:stretch>
                  <a:fillRect t="-230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0" y="4869160"/>
            <a:ext cx="814410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22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8.1 Bant Sınırlı kanallarda Sayısal İletim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8.1.1 Darbe Genlik </a:t>
                </a:r>
                <a:r>
                  <a:rPr lang="tr-TR" dirty="0" err="1"/>
                  <a:t>Kiplenimi</a:t>
                </a:r>
                <a:r>
                  <a:rPr lang="tr-TR" dirty="0"/>
                  <a:t> (</a:t>
                </a:r>
                <a:r>
                  <a:rPr lang="tr-TR" dirty="0" err="1"/>
                  <a:t>Tabanbant-Baseband</a:t>
                </a:r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</m:e>
                    </m:nary>
                    <m:r>
                      <a:rPr lang="tr-TR" i="1">
                        <a:latin typeface="Cambria Math"/>
                      </a:rPr>
                      <m:t>, </m:t>
                    </m:r>
                    <m:r>
                      <a:rPr lang="tr-TR" i="1">
                        <a:latin typeface="Cambria Math"/>
                      </a:rPr>
                      <m:t>𝑇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𝑘</m:t>
                    </m:r>
                    <m:r>
                      <a:rPr lang="tr-TR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(</m:t>
                    </m:r>
                    <m:r>
                      <a:rPr lang="tr-TR" i="1">
                        <a:latin typeface="Cambria Math"/>
                      </a:rPr>
                      <m:t>𝑡</m:t>
                    </m:r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𝜈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i="1">
                        <a:latin typeface="Cambria Math"/>
                      </a:rPr>
                      <m:t>x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𝜈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𝑚𝑇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𝑚𝑇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𝜈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𝑚𝑇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≠</m:t>
                        </m:r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i="1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𝐶</m:t>
                                </m:r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i="1">
                            <a:latin typeface="Cambria Math"/>
                          </a:rPr>
                          <m:t>𝑑𝑓</m:t>
                        </m:r>
                      </m:e>
                    </m:nary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h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𝑄𝐴𝑀</m:t>
                    </m:r>
                    <m:r>
                      <a:rPr lang="tr-TR" i="1">
                        <a:latin typeface="Cambria Math"/>
                      </a:rPr>
                      <m:t>: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karmaşık değer alır</a:t>
                </a:r>
              </a:p>
              <a:p>
                <a:r>
                  <a:rPr lang="tr-TR" dirty="0"/>
                  <a:t>8.1.2 Bant geçirgen sinyal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cos</m:t>
                    </m:r>
                    <m:r>
                      <a:rPr lang="tr-TR" i="1">
                        <a:latin typeface="Cambria Math"/>
                      </a:rPr>
                      <m:t>⁡(2</m:t>
                    </m:r>
                    <m:r>
                      <a:rPr lang="tr-TR" i="1">
                        <a:latin typeface="Cambria Math"/>
                      </a:rPr>
                      <m:t>𝜋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𝑡</m:t>
                    </m:r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r>
                  <a:rPr lang="tr-TR" dirty="0"/>
                  <a:t> (Benzer ifadeler)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544616"/>
              </a:xfrm>
              <a:blipFill rotWithShape="1">
                <a:blip r:embed="rId2"/>
                <a:stretch>
                  <a:fillRect l="-1037" t="-31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5703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tr-TR" dirty="0"/>
              <a:t>8.2 Güç Spektrumu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80928"/>
                <a:ext cx="8229600" cy="3345235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</m:e>
                    </m:nary>
                    <m:r>
                      <a:rPr lang="tr-TR" i="1">
                        <a:latin typeface="Cambria Math"/>
                      </a:rPr>
                      <m:t>, </m:t>
                    </m:r>
                    <m:r>
                      <a:rPr lang="tr-TR" i="1">
                        <a:latin typeface="Cambria Math"/>
                      </a:rPr>
                      <m:t>𝑇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𝑘</m:t>
                    </m:r>
                    <m:r>
                      <a:rPr lang="tr-TR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𝑇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𝑗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𝑓𝑚𝑇</m:t>
                            </m:r>
                          </m:sup>
                        </m:sSup>
                      </m:e>
                    </m:nary>
                  </m:oMath>
                </a14:m>
                <a:endParaRPr lang="tr-TR" dirty="0"/>
              </a:p>
              <a:p>
                <a:r>
                  <a:rPr lang="tr-TR" dirty="0" err="1"/>
                  <a:t>İspat:</a:t>
                </a:r>
                <a:r>
                  <a:rPr lang="tr-TR" dirty="0" err="1">
                    <a:hlinkClick r:id="rId2"/>
                  </a:rPr>
                  <a:t>http</a:t>
                </a:r>
                <a:r>
                  <a:rPr lang="tr-TR" dirty="0">
                    <a:hlinkClick r:id="rId2"/>
                  </a:rPr>
                  <a:t>://www.eee.metu.edu.tr/~tanik/LectureNotes/PAM_PSD.pdf</a:t>
                </a:r>
                <a:endParaRPr lang="tr-TR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𝐸</m:t>
                    </m:r>
                    <m:r>
                      <a:rPr lang="tr-TR" b="0" i="1" smtClean="0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tr-TR" dirty="0"/>
                  <a:t> (Sembollerin </a:t>
                </a:r>
                <a:r>
                  <a:rPr lang="tr-TR" dirty="0" err="1"/>
                  <a:t>özilintisi</a:t>
                </a:r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Önemli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𝑗</m:t>
                            </m:r>
                            <m:r>
                              <a:rPr lang="tr-TR" i="1">
                                <a:latin typeface="Cambria Math"/>
                              </a:rPr>
                              <m:t>2</m:t>
                            </m:r>
                            <m:r>
                              <a:rPr lang="tr-TR" i="1">
                                <a:latin typeface="Cambria Math"/>
                              </a:rPr>
                              <m:t>𝜋</m:t>
                            </m:r>
                            <m:r>
                              <a:rPr lang="tr-TR" i="1">
                                <a:latin typeface="Cambria Math"/>
                              </a:rPr>
                              <m:t>𝑓𝑚𝑇</m:t>
                            </m:r>
                          </m:sup>
                        </m:sSup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tr-TR" i="1">
                            <a:latin typeface="Cambria Math"/>
                          </a:rPr>
                          <m:t>𝛿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tr-TR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</m:nary>
                  </m:oMath>
                </a14:m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80928"/>
                <a:ext cx="8229600" cy="3345235"/>
              </a:xfrm>
              <a:blipFill>
                <a:blip r:embed="rId3"/>
                <a:stretch>
                  <a:fillRect l="-1481" b="-200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352928" cy="185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33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26017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30" y="1241276"/>
            <a:ext cx="504825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941168"/>
            <a:ext cx="6840760" cy="177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425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tr-TR" sz="3600" dirty="0"/>
              <a:t>8.4 Bant sınırlı kanallar için sinyal tasarımı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24744"/>
                <a:ext cx="3587055" cy="5344666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≠</m:t>
                        </m:r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endParaRPr lang="tr-TR" dirty="0"/>
              </a:p>
              <a:p>
                <a:r>
                  <a:rPr lang="tr-TR" dirty="0"/>
                  <a:t>Semboller arası girişim yandaki gözü daraltır</a:t>
                </a:r>
              </a:p>
              <a:p>
                <a:r>
                  <a:rPr lang="tr-TR" dirty="0"/>
                  <a:t>Sistem gürültüye daha dayanıksız hale gelir.</a:t>
                </a:r>
              </a:p>
              <a:p>
                <a:r>
                  <a:rPr lang="tr-TR" dirty="0"/>
                  <a:t>Çözüm</a:t>
                </a:r>
              </a:p>
              <a:p>
                <a:pPr lvl="1"/>
                <a:r>
                  <a:rPr lang="tr-TR" dirty="0" err="1"/>
                  <a:t>ISI’ı</a:t>
                </a:r>
                <a:r>
                  <a:rPr lang="tr-TR" dirty="0"/>
                  <a:t> </a:t>
                </a:r>
                <a:r>
                  <a:rPr lang="tr-TR" dirty="0" err="1"/>
                  <a:t>yokeden</a:t>
                </a:r>
                <a:r>
                  <a:rPr lang="tr-TR" dirty="0"/>
                  <a:t> teknikler</a:t>
                </a:r>
              </a:p>
              <a:p>
                <a:pPr lvl="1"/>
                <a:r>
                  <a:rPr lang="tr-TR" dirty="0" err="1"/>
                  <a:t>ISI’ı</a:t>
                </a:r>
                <a:r>
                  <a:rPr lang="tr-TR" dirty="0"/>
                  <a:t> kontrollü kullanan teknikler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24744"/>
                <a:ext cx="3587055" cy="5344666"/>
              </a:xfrm>
              <a:blipFill rotWithShape="1">
                <a:blip r:embed="rId2"/>
                <a:stretch>
                  <a:fillRect l="-2716" b="-1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1268760"/>
            <a:ext cx="530542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28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2088"/>
          </a:xfrm>
        </p:spPr>
        <p:txBody>
          <a:bodyPr>
            <a:normAutofit/>
          </a:bodyPr>
          <a:lstStyle/>
          <a:p>
            <a:r>
              <a:rPr lang="tr-TR" sz="3600" dirty="0"/>
              <a:t>8.3 Bant sınırlı kanallar için sinyal tasarımı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908720"/>
                <a:ext cx="8928992" cy="5688632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tr-TR" dirty="0"/>
                  <a:t>8.3.1 </a:t>
                </a:r>
                <a:r>
                  <a:rPr lang="tr-TR" dirty="0" err="1"/>
                  <a:t>Nyquist</a:t>
                </a:r>
                <a:r>
                  <a:rPr lang="tr-TR" dirty="0"/>
                  <a:t> Kriteri (örnekleme periyodu T için)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𝑚𝑇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𝑚𝑇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𝜈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𝑚𝑇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ISI’ın</a:t>
                </a:r>
                <a:r>
                  <a:rPr lang="tr-TR" dirty="0"/>
                  <a:t> olmaması için (..arkadaki şekil)</a:t>
                </a:r>
              </a:p>
              <a:p>
                <a:pPr lvl="2"/>
                <a:r>
                  <a:rPr lang="tr-TR" b="0" dirty="0"/>
                  <a:t>Zaman alanında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𝑛𝑇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0,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≠0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b="0" dirty="0"/>
              </a:p>
              <a:p>
                <a:pPr lvl="2"/>
                <a:r>
                  <a:rPr lang="tr-TR" b="0" dirty="0"/>
                  <a:t>Frekans alanında ise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tr-TR" b="0" i="1" smtClean="0">
                            <a:latin typeface="Cambria Math"/>
                          </a:rPr>
                          <m:t>𝑋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tr-TR" b="0" dirty="0"/>
                  <a:t> olmalı (sf. 492)</a:t>
                </a:r>
              </a:p>
              <a:p>
                <a:pPr lvl="1"/>
                <a:r>
                  <a:rPr lang="tr-TR" dirty="0"/>
                  <a:t>Yükseltilmiş Kosinüs (</a:t>
                </a:r>
                <a:r>
                  <a:rPr lang="tr-TR" dirty="0" err="1"/>
                  <a:t>Raised</a:t>
                </a:r>
                <a:r>
                  <a:rPr lang="tr-TR" dirty="0"/>
                  <a:t> </a:t>
                </a:r>
                <a:r>
                  <a:rPr lang="tr-TR" dirty="0" err="1"/>
                  <a:t>Cosine</a:t>
                </a:r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𝑟𝑐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/>
                                </a:rPr>
                                <m:t>𝑇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0≤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d>
                              <m:r>
                                <a:rPr lang="tr-TR" b="0" i="1" smtClean="0">
                                  <a:latin typeface="Cambria Math"/>
                                </a:rPr>
                                <m:t>≤</m:t>
                              </m:r>
                              <m:f>
                                <m:f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tr-TR" b="0" i="0" smtClean="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tr-T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tr-TR" b="0" i="1" smtClean="0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  <m:r>
                                            <a:rPr lang="tr-TR" b="0" i="1" smtClean="0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tr-TR" b="0" i="1" smtClean="0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tr-T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d>
                                            <m:dPr>
                                              <m:begChr m:val="|"/>
                                              <m:endChr m:val="|"/>
                                              <m:ctrlPr>
                                                <a:rPr lang="tr-TR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tr-TR" b="0" i="1" smtClean="0">
                                                  <a:latin typeface="Cambria Math"/>
                                                </a:rPr>
                                                <m:t>𝑓</m:t>
                                              </m:r>
                                            </m:e>
                                          </m:d>
                                          <m:r>
                                            <a:rPr lang="tr-TR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tr-TR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tr-TR" b="0" i="1" smtClean="0">
                                                  <a:latin typeface="Cambria Math"/>
                                                </a:rPr>
                                                <m:t>1−</m:t>
                                              </m:r>
                                              <m:r>
                                                <a:rPr lang="tr-TR" b="0" i="1" smtClean="0">
                                                  <a:latin typeface="Cambria Math"/>
                                                </a:rPr>
                                                <m:t>𝛼</m:t>
                                              </m:r>
                                            </m:num>
                                            <m:den>
                                              <m:r>
                                                <a:rPr lang="tr-TR" b="0" i="1" smtClean="0"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  <m:r>
                                                <a:rPr lang="tr-TR" b="0" i="1" smtClean="0">
                                                  <a:latin typeface="Cambria Math"/>
                                                </a:rPr>
                                                <m:t>𝑇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  <m:r>
                                <a:rPr lang="tr-TR" b="0" i="1" smtClean="0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tr-TR" i="1">
                                  <a:latin typeface="Cambria Math"/>
                                </a:rPr>
                                <m:t>≤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d>
                              <m:r>
                                <a:rPr lang="tr-TR" i="1">
                                  <a:latin typeface="Cambria Math"/>
                                </a:rPr>
                                <m:t>≤</m:t>
                              </m:r>
                              <m:f>
                                <m:f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tr-TR" i="1">
                                      <a:latin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tr-TR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i="1">
                                      <a:latin typeface="Cambria Math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0,</m:t>
                              </m:r>
                            </m: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d>
                              <m:r>
                                <a:rPr lang="tr-TR" b="0" i="1" smtClean="0">
                                  <a:latin typeface="Cambria Math"/>
                                </a:rPr>
                                <m:t>&gt;</m:t>
                              </m:r>
                              <m:f>
                                <m:f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i="1">
                                      <a:latin typeface="Cambria Math"/>
                                    </a:rPr>
                                    <m:t>1+</m:t>
                                  </m:r>
                                  <m:r>
                                    <a:rPr lang="tr-TR" i="1">
                                      <a:latin typeface="Cambria Math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tr-TR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i="1">
                                      <a:latin typeface="Cambria Math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tr-TR" b="0" dirty="0"/>
                  <a:t>=roloff </a:t>
                </a:r>
                <a:r>
                  <a:rPr lang="tr-TR" b="0" dirty="0" err="1"/>
                  <a:t>factor</a:t>
                </a:r>
                <a:r>
                  <a:rPr lang="tr-TR" b="0" dirty="0"/>
                  <a:t>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0≤</m:t>
                    </m:r>
                    <m:r>
                      <a:rPr lang="tr-TR" b="0" i="1" smtClean="0">
                        <a:latin typeface="Cambria Math"/>
                      </a:rPr>
                      <m:t>𝛼</m:t>
                    </m:r>
                    <m:r>
                      <a:rPr lang="tr-TR" b="0" i="1" smtClean="0">
                        <a:latin typeface="Cambria Math"/>
                      </a:rPr>
                      <m:t>≤1 </m:t>
                    </m:r>
                  </m:oMath>
                </a14:m>
                <a:r>
                  <a:rPr lang="tr-TR" b="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𝑟𝑐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𝑠𝑖𝑛𝑐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tr-TR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i="1">
                                        <a:latin typeface="Cambria Math"/>
                                      </a:rPr>
                                      <m:t>𝜋𝛼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tr-TR" i="1">
                                        <a:latin typeface="Cambria Math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den>
                    </m:f>
                  </m:oMath>
                </a14:m>
                <a:r>
                  <a:rPr lang="tr-TR" b="0" dirty="0"/>
                  <a:t>  (avantajı: kuyrukları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1/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tr-TR" b="0" dirty="0"/>
                  <a:t> mertebesinde zayıflar)</a:t>
                </a:r>
              </a:p>
              <a:p>
                <a:pPr lvl="1"/>
                <a:r>
                  <a:rPr lang="tr-TR" dirty="0"/>
                  <a:t>Verici ve alıcıda </a:t>
                </a:r>
                <a:r>
                  <a:rPr lang="tr-TR" dirty="0" err="1"/>
                  <a:t>root</a:t>
                </a:r>
                <a:r>
                  <a:rPr lang="tr-TR" dirty="0"/>
                  <a:t> </a:t>
                </a:r>
                <a:r>
                  <a:rPr lang="tr-TR" dirty="0" err="1"/>
                  <a:t>raised</a:t>
                </a:r>
                <a:r>
                  <a:rPr lang="tr-TR" dirty="0"/>
                  <a:t> </a:t>
                </a:r>
                <a:r>
                  <a:rPr lang="tr-TR" dirty="0" err="1"/>
                  <a:t>cosine</a:t>
                </a:r>
                <a:r>
                  <a:rPr lang="tr-TR" dirty="0"/>
                  <a:t> olarak  kullan.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𝑟𝑐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</m:d>
                          </m:e>
                        </m:rad>
                      </m:e>
                      <m:sup/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𝑗</m:t>
                        </m:r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r>
                          <a:rPr lang="tr-TR" i="1">
                            <a:latin typeface="Cambria Math"/>
                          </a:rPr>
                          <m:t>𝑓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dirty="0"/>
                  <a:t> gecikmesi fiziksel olarak </a:t>
                </a:r>
                <a:r>
                  <a:rPr lang="tr-TR" dirty="0" err="1"/>
                  <a:t>gerçeklenebilirlik</a:t>
                </a:r>
                <a:r>
                  <a:rPr lang="tr-TR" dirty="0"/>
                  <a:t> için</a:t>
                </a:r>
                <a:endParaRPr lang="tr-TR" b="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908720"/>
                <a:ext cx="8928992" cy="5688632"/>
              </a:xfrm>
              <a:blipFill rotWithShape="1">
                <a:blip r:embed="rId2"/>
                <a:stretch>
                  <a:fillRect l="-615" t="-257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125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16632"/>
            <a:ext cx="5557986" cy="416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291" y="4285122"/>
            <a:ext cx="6527835" cy="239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77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tr-TR" sz="3600" dirty="0"/>
              <a:t>8.3 Bant sınırlı kanallar için sinyal tasarımı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052736"/>
                <a:ext cx="8363272" cy="5616624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8.3.2 Kısmi Tepki (</a:t>
                </a:r>
                <a:r>
                  <a:rPr lang="tr-TR" dirty="0" err="1"/>
                  <a:t>Partial</a:t>
                </a:r>
                <a:r>
                  <a:rPr lang="tr-TR" dirty="0"/>
                  <a:t> </a:t>
                </a:r>
                <a:r>
                  <a:rPr lang="tr-TR" dirty="0" err="1"/>
                  <a:t>Response</a:t>
                </a:r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 </m:t>
                    </m:r>
                    <m:r>
                      <a:rPr lang="tr-TR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𝑠𝑖𝑛𝑐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𝑠𝑖𝑛𝑐</m:t>
                    </m:r>
                    <m:r>
                      <a:rPr lang="tr-TR" b="0" i="1" smtClean="0">
                        <a:latin typeface="Cambria Math"/>
                      </a:rPr>
                      <m:t>(2</m:t>
                    </m:r>
                    <m:r>
                      <a:rPr lang="tr-TR" b="0" i="1" smtClean="0">
                        <a:latin typeface="Cambria Math"/>
                      </a:rPr>
                      <m:t>𝑊𝑡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</m:e>
                    </m:nary>
                    <m:r>
                      <a:rPr lang="tr-TR" b="0" i="1" smtClean="0">
                        <a:latin typeface="Cambria Math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𝑛𝑇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e>
                    </m:nary>
                    <m:r>
                      <a:rPr lang="tr-TR" i="1">
                        <a:latin typeface="Cambria Math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−(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+1)</m:t>
                            </m:r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i="1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=−∞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𝑘𝑇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i="1">
                                <a:latin typeface="Cambria Math"/>
                              </a:rPr>
                              <m:t>−(</m:t>
                            </m:r>
                            <m:r>
                              <a:rPr lang="tr-TR" i="1">
                                <a:latin typeface="Cambria Math"/>
                              </a:rPr>
                              <m:t>𝑘</m:t>
                            </m:r>
                            <m:r>
                              <a:rPr lang="tr-TR" i="1">
                                <a:latin typeface="Cambria Math"/>
                              </a:rPr>
                              <m:t>+1)</m:t>
                            </m:r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𝑠𝑖𝑛𝑐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tr-TR" dirty="0"/>
                  <a:t>+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𝑠𝑖𝑛𝑐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num>
                          <m:den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tr-TR" dirty="0"/>
                  <a:t>=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𝑠𝑖𝑛𝑐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𝑊𝑡</m:t>
                        </m:r>
                      </m:e>
                    </m:d>
                  </m:oMath>
                </a14:m>
                <a:r>
                  <a:rPr lang="tr-TR" dirty="0"/>
                  <a:t>+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𝑠𝑖𝑛𝑐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𝑊𝑡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|X’(f)|=?</a:t>
                </a:r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tr-TR" dirty="0"/>
                  <a:t> (Bu durumda ne olur?)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052736"/>
                <a:ext cx="8363272" cy="5616624"/>
              </a:xfrm>
              <a:blipFill rotWithShape="1">
                <a:blip r:embed="rId2"/>
                <a:stretch>
                  <a:fillRect l="-1166" t="-2172" b="-65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93071"/>
            <a:ext cx="3276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82430"/>
            <a:ext cx="28670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625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sz="4000" dirty="0"/>
              <a:t>8.4 Bant Sınırlı İletimde Hata İhtimali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ISI yoksa</a:t>
                </a:r>
              </a:p>
              <a:p>
                <a:pPr lvl="1"/>
                <a:r>
                  <a:rPr lang="tr-TR" dirty="0"/>
                  <a:t>Hata oranı bant sınırsız durum ile aynıdır</a:t>
                </a:r>
              </a:p>
              <a:p>
                <a:pPr lvl="1"/>
                <a:r>
                  <a:rPr lang="tr-TR" dirty="0"/>
                  <a:t>Bant sınırlı olmaktan dolayı bir kayıp yaşanmaz </a:t>
                </a:r>
              </a:p>
              <a:p>
                <a:pPr lvl="1"/>
                <a:r>
                  <a:rPr lang="tr-TR" dirty="0"/>
                  <a:t>Önemli olan sinyalin enerjisi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/>
                  <a:t>)</a:t>
                </a:r>
              </a:p>
              <a:p>
                <a:r>
                  <a:rPr lang="tr-TR" dirty="0"/>
                  <a:t>Kontrollü ISI (ör. </a:t>
                </a:r>
                <a:r>
                  <a:rPr lang="tr-TR" dirty="0" err="1"/>
                  <a:t>duobinary</a:t>
                </a:r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Error</a:t>
                </a:r>
                <a:r>
                  <a:rPr lang="tr-TR" dirty="0"/>
                  <a:t> </a:t>
                </a:r>
                <a:r>
                  <a:rPr lang="tr-TR" dirty="0" err="1"/>
                  <a:t>propagation</a:t>
                </a:r>
                <a:r>
                  <a:rPr lang="tr-TR" dirty="0"/>
                  <a:t> olmaması için </a:t>
                </a:r>
                <a:r>
                  <a:rPr lang="tr-TR" dirty="0">
                    <a:sym typeface="Wingdings" pitchFamily="2" charset="2"/>
                  </a:rPr>
                  <a:t> </a:t>
                </a:r>
                <a:r>
                  <a:rPr lang="tr-TR" dirty="0" err="1">
                    <a:sym typeface="Wingdings" pitchFamily="2" charset="2"/>
                  </a:rPr>
                  <a:t>precoding</a:t>
                </a:r>
                <a:endParaRPr lang="tr-TR" b="0" i="1" dirty="0">
                  <a:latin typeface="Cambria Math"/>
                </a:endParaRPr>
              </a:p>
              <a:p>
                <a:pPr lvl="1"/>
                <a:r>
                  <a:rPr lang="tr-TR" dirty="0"/>
                  <a:t>MPAM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m</m:t>
                        </m:r>
                      </m:sub>
                    </m:sSub>
                    <m:r>
                      <a:rPr lang="tr-TR" b="0" i="0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−(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−1)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𝑚𝑜𝑑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</m:d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=2(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−(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−1))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−1 (</m:t>
                    </m:r>
                    <m:r>
                      <a:rPr lang="tr-TR" i="1">
                        <a:latin typeface="Cambria Math"/>
                      </a:rPr>
                      <m:t>𝑚𝑜𝑑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Modified</a:t>
                </a:r>
                <a:r>
                  <a:rPr lang="tr-TR" dirty="0"/>
                  <a:t> </a:t>
                </a:r>
                <a:r>
                  <a:rPr lang="tr-TR" dirty="0" err="1"/>
                  <a:t>duobinary</a:t>
                </a:r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i="1">
                            <a:latin typeface="Cambria Math"/>
                          </a:rPr>
                          <m:t>−2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𝑚𝑜𝑑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  <m:r>
                          <a:rPr lang="tr-TR" i="1">
                            <a:latin typeface="Cambria Math"/>
                          </a:rPr>
                          <m:t>𝑀</m:t>
                        </m:r>
                      </m:e>
                    </m:d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 (</m:t>
                    </m:r>
                    <m:r>
                      <a:rPr lang="tr-TR" i="1">
                        <a:latin typeface="Cambria Math"/>
                      </a:rPr>
                      <m:t>𝑚𝑜𝑑</m:t>
                    </m:r>
                    <m:r>
                      <a:rPr lang="tr-TR" i="1">
                        <a:latin typeface="Cambria Math"/>
                      </a:rPr>
                      <m:t> </m:t>
                    </m:r>
                    <m:r>
                      <a:rPr lang="tr-TR" i="1">
                        <a:latin typeface="Cambria Math"/>
                      </a:rPr>
                      <m:t>𝑀</m:t>
                    </m:r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Bu yöntem optimal değildir, ancak uygulaması basittir</a:t>
                </a:r>
              </a:p>
              <a:p>
                <a:pPr lvl="2"/>
                <a:endParaRPr lang="tr-TR" dirty="0"/>
              </a:p>
              <a:p>
                <a:pPr lvl="2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544616"/>
              </a:xfrm>
              <a:blipFill rotWithShape="1">
                <a:blip r:embed="rId2"/>
                <a:stretch>
                  <a:fillRect l="-1037" t="-1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258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68199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622935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959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8.4.3 Bant Sınırlı İletimde Hata İhtimali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472608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tr-TR" b="0" dirty="0"/>
                  <a:t> (</a:t>
                </a:r>
                <a:r>
                  <a:rPr lang="tr-TR" b="0" dirty="0" err="1"/>
                  <a:t>Duobinary</a:t>
                </a:r>
                <a:r>
                  <a:rPr lang="tr-TR" b="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−2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Modified</a:t>
                </a:r>
                <a:r>
                  <a:rPr lang="tr-TR" dirty="0"/>
                  <a:t> </a:t>
                </a:r>
                <a:r>
                  <a:rPr lang="tr-TR" dirty="0" err="1"/>
                  <a:t>Duobinary</a:t>
                </a:r>
                <a:r>
                  <a:rPr lang="tr-TR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,±3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,…,±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  <m:r>
                      <a:rPr lang="tr-TR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=0,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±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𝑑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,±4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𝑑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,…,±2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  <m:r>
                      <a:rPr lang="tr-TR" i="1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  <m:r>
                          <a:rPr lang="tr-TR" b="0" i="1" smtClean="0">
                            <a:latin typeface="Cambria Math"/>
                          </a:rPr>
                          <m:t>=2</m:t>
                        </m:r>
                        <m:r>
                          <a:rPr lang="tr-TR" b="0" i="1" smtClean="0">
                            <a:latin typeface="Cambria Math"/>
                          </a:rPr>
                          <m:t>𝑚𝑑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𝑀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tr-TR" b="0" i="1" smtClean="0">
                        <a:latin typeface="Cambria Math"/>
                      </a:rPr>
                      <m:t>,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=0,±1,±2,…,±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=2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/</m:t>
                    </m:r>
                    <m:r>
                      <a:rPr lang="tr-TR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tr-TR" dirty="0"/>
                  <a:t> (neden?)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&lt;2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𝜋</m:t>
                                        </m:r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/4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b="0" i="1" smtClean="0">
                                    <a:latin typeface="Cambria Math"/>
                                  </a:rPr>
                                  <m:t>6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b="0" i="1" smtClean="0">
                                    <a:latin typeface="Cambria Math"/>
                                  </a:rPr>
                                  <m:t>−1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𝑎𝑣</m:t>
                                </m:r>
                              </m:sub>
                            </m:sSub>
                            <m:r>
                              <a:rPr lang="tr-TR" i="1">
                                <a:latin typeface="Cambria Math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rad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Normal MPAM hata oranına benzer ama 2.1dB dezavantajlı</a:t>
                </a:r>
              </a:p>
              <a:p>
                <a:pPr lvl="1"/>
                <a:r>
                  <a:rPr lang="tr-TR" dirty="0"/>
                  <a:t>Çünkü hafıza dikkate alınmıyor.</a:t>
                </a:r>
              </a:p>
              <a:p>
                <a:pPr lvl="1"/>
                <a:r>
                  <a:rPr lang="tr-TR" dirty="0"/>
                  <a:t>Örneğin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tr-TR" dirty="0"/>
                  <a:t> -2 ile +2 arasında geçiş yapamaz</a:t>
                </a:r>
              </a:p>
              <a:p>
                <a:pPr lvl="1"/>
                <a:r>
                  <a:rPr lang="tr-TR" dirty="0"/>
                  <a:t>Maximum </a:t>
                </a:r>
                <a:r>
                  <a:rPr lang="tr-TR" dirty="0" err="1"/>
                  <a:t>Likelihood</a:t>
                </a:r>
                <a:r>
                  <a:rPr lang="tr-TR" dirty="0"/>
                  <a:t> </a:t>
                </a:r>
                <a:r>
                  <a:rPr lang="tr-TR" dirty="0" err="1"/>
                  <a:t>Decoding</a:t>
                </a:r>
                <a:r>
                  <a:rPr lang="tr-TR" dirty="0"/>
                  <a:t> (işlemiyoruz ): sadece 0.34dB kayıp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472608"/>
              </a:xfrm>
              <a:blipFill rotWithShape="1">
                <a:blip r:embed="rId2"/>
                <a:stretch>
                  <a:fillRect l="-1037" t="-2007" b="-100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8940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4114800" cy="850106"/>
          </a:xfrm>
        </p:spPr>
        <p:txBody>
          <a:bodyPr>
            <a:normAutofit fontScale="90000"/>
          </a:bodyPr>
          <a:lstStyle/>
          <a:p>
            <a:r>
              <a:rPr lang="tr-TR" dirty="0"/>
              <a:t>8.5 Sinyallerin Hafızalı </a:t>
            </a:r>
            <a:r>
              <a:rPr lang="tr-TR" dirty="0" err="1"/>
              <a:t>Kiplenimi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28800"/>
            <a:ext cx="3600400" cy="4752528"/>
          </a:xfrm>
        </p:spPr>
        <p:txBody>
          <a:bodyPr>
            <a:normAutofit fontScale="92500"/>
          </a:bodyPr>
          <a:lstStyle/>
          <a:p>
            <a:r>
              <a:rPr lang="tr-TR" dirty="0"/>
              <a:t>Manyetik kayıt ve kablolu haberleşme</a:t>
            </a:r>
          </a:p>
          <a:p>
            <a:pPr lvl="1"/>
            <a:r>
              <a:rPr lang="tr-TR" dirty="0"/>
              <a:t>Kayıt yapabileceğimiz bit sayısı sınırlıdır</a:t>
            </a:r>
          </a:p>
          <a:p>
            <a:pPr lvl="1"/>
            <a:r>
              <a:rPr lang="tr-TR" dirty="0"/>
              <a:t>Kaydettiğimiz sinyalin DC bileşeni olmamalı</a:t>
            </a:r>
          </a:p>
          <a:p>
            <a:pPr lvl="1"/>
            <a:r>
              <a:rPr lang="tr-TR" dirty="0"/>
              <a:t>Senkronizasyon problemi olmamalı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872" y="3356992"/>
            <a:ext cx="4577507" cy="338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4979355" cy="293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062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8.5 Sinyallerin Hafızalı </a:t>
            </a:r>
            <a:r>
              <a:rPr lang="tr-TR" dirty="0" err="1"/>
              <a:t>Kiplenimi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9"/>
                <a:ext cx="8229600" cy="33397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Runlength-limited </a:t>
                </a:r>
                <a:r>
                  <a:rPr lang="tr-TR" dirty="0" err="1"/>
                  <a:t>codes</a:t>
                </a:r>
                <a:endParaRPr lang="tr-TR" dirty="0"/>
              </a:p>
              <a:p>
                <a:pPr lvl="1"/>
                <a:r>
                  <a:rPr lang="tr-TR" dirty="0"/>
                  <a:t>1’lerin arasındaki 0 sayısı d ile k arasında olmalıdır.</a:t>
                </a:r>
              </a:p>
              <a:p>
                <a:pPr lvl="1"/>
                <a:r>
                  <a:rPr lang="tr-TR" dirty="0"/>
                  <a:t>Amaç: Art arda çok fazla geçiş olmaması ve senkronizasyonu da kaybetmemek</a:t>
                </a:r>
              </a:p>
              <a:p>
                <a:pPr lvl="1"/>
                <a:r>
                  <a:rPr lang="tr-TR" dirty="0"/>
                  <a:t>(</a:t>
                </a:r>
                <a:r>
                  <a:rPr lang="tr-TR" dirty="0" err="1"/>
                  <a:t>d,k</a:t>
                </a:r>
                <a:r>
                  <a:rPr lang="tr-TR" dirty="0"/>
                  <a:t>) kodu aşağıdaki durum geçişleriyle ifade edilebilir (</a:t>
                </a:r>
                <a:r>
                  <a:rPr lang="tr-TR" b="1" dirty="0"/>
                  <a:t>D</a:t>
                </a:r>
                <a:r>
                  <a:rPr lang="tr-TR" dirty="0"/>
                  <a:t> matrisi ile ifade edilebilir)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=1,   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≥</m:t>
                    </m:r>
                    <m:r>
                      <a:rPr lang="tr-TR" b="0" i="1" smtClean="0">
                        <a:latin typeface="Cambria Math"/>
                      </a:rPr>
                      <m:t>𝑑</m:t>
                    </m:r>
                    <m:r>
                      <a:rPr lang="tr-TR" b="0" i="1" smtClean="0">
                        <a:latin typeface="Cambria Math"/>
                      </a:rPr>
                      <m:t>+1</m:t>
                    </m:r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=1,   </m:t>
                    </m:r>
                    <m:r>
                      <a:rPr lang="tr-TR" b="0" i="1" smtClean="0">
                        <a:latin typeface="Cambria Math"/>
                      </a:rPr>
                      <m:t>𝑗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+1</m:t>
                    </m:r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=0,   </m:t>
                    </m:r>
                    <m:r>
                      <a:rPr lang="tr-TR" b="0" i="1" smtClean="0">
                        <a:latin typeface="Cambria Math"/>
                      </a:rPr>
                      <m:t>𝑑𝑖</m:t>
                    </m:r>
                    <m:r>
                      <a:rPr lang="tr-TR" b="0" i="1" smtClean="0">
                        <a:latin typeface="Cambria Math"/>
                      </a:rPr>
                      <m:t>ğ</m:t>
                    </m:r>
                    <m:r>
                      <a:rPr lang="tr-TR" b="0" i="1" smtClean="0">
                        <a:latin typeface="Cambria Math"/>
                      </a:rPr>
                      <m:t>𝑒𝑟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Kapasite ?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9"/>
                <a:ext cx="8229600" cy="3339751"/>
              </a:xfrm>
              <a:blipFill rotWithShape="1">
                <a:blip r:embed="rId2"/>
                <a:stretch>
                  <a:fillRect l="-815" t="-292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0480"/>
            <a:ext cx="6351711" cy="155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65304"/>
            <a:ext cx="5181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757" y="3720405"/>
            <a:ext cx="40767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401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8.5 Sinyallerin Hafızalı </a:t>
            </a:r>
            <a:r>
              <a:rPr lang="tr-TR" dirty="0" err="1"/>
              <a:t>Kiplenimi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9359" y="1124745"/>
            <a:ext cx="7911033" cy="417646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Kod Üretimi</a:t>
            </a:r>
          </a:p>
          <a:p>
            <a:pPr lvl="1"/>
            <a:r>
              <a:rPr lang="tr-TR" dirty="0"/>
              <a:t>Sabit uzunluklu kodlar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lvl="1"/>
            <a:r>
              <a:rPr lang="tr-TR" dirty="0"/>
              <a:t>Değişken uzunluklu kodlar</a:t>
            </a:r>
          </a:p>
          <a:p>
            <a:r>
              <a:rPr lang="tr-TR" dirty="0" err="1"/>
              <a:t>State-dependent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:</a:t>
            </a:r>
          </a:p>
          <a:p>
            <a:pPr lvl="1"/>
            <a:r>
              <a:rPr lang="tr-TR" dirty="0"/>
              <a:t>(1,3) rate ½ Miller </a:t>
            </a:r>
            <a:r>
              <a:rPr lang="tr-TR" dirty="0" err="1"/>
              <a:t>code</a:t>
            </a:r>
            <a:r>
              <a:rPr lang="tr-TR" dirty="0"/>
              <a:t> (sağdaki)</a:t>
            </a:r>
          </a:p>
          <a:p>
            <a:r>
              <a:rPr lang="tr-TR" dirty="0"/>
              <a:t>Durum diyagramı </a:t>
            </a:r>
          </a:p>
          <a:p>
            <a:r>
              <a:rPr lang="tr-TR" dirty="0" err="1"/>
              <a:t>Trellis</a:t>
            </a:r>
            <a:r>
              <a:rPr lang="tr-TR" dirty="0"/>
              <a:t> diyagramı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47" y="1916832"/>
            <a:ext cx="67151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511177"/>
            <a:ext cx="42386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59460"/>
            <a:ext cx="27813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26" y="5606752"/>
            <a:ext cx="24574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226" y="5164410"/>
            <a:ext cx="348615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27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8.5 Sinyallerin Hafızalı </a:t>
            </a:r>
            <a:r>
              <a:rPr lang="tr-TR" dirty="0" err="1"/>
              <a:t>Kiplenimi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80729"/>
                <a:ext cx="5367608" cy="324035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b="0" dirty="0"/>
                  <a:t>Bit hızı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tr-TR" b="0" dirty="0"/>
                  <a:t>, </a:t>
                </a:r>
                <a:r>
                  <a:rPr lang="tr-TR" dirty="0"/>
                  <a:t>bit süresi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=1/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tr-TR" b="0" dirty="0"/>
                  <a:t>, kod biti süresi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tr-TR" b="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dirty="0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b="0" i="1" dirty="0" smtClean="0">
                        <a:latin typeface="Cambria Math"/>
                      </a:rPr>
                      <m:t>=</m:t>
                    </m:r>
                    <m:r>
                      <a:rPr lang="tr-TR" b="0" i="1" dirty="0" smtClean="0">
                        <a:latin typeface="Cambria Math"/>
                      </a:rPr>
                      <m:t>𝑘</m:t>
                    </m:r>
                    <m:r>
                      <a:rPr lang="tr-TR" b="0" i="1" dirty="0" smtClean="0">
                        <a:latin typeface="Cambria Math"/>
                      </a:rPr>
                      <m:t>/</m:t>
                    </m:r>
                    <m:r>
                      <a:rPr lang="tr-TR" b="0" i="1" dirty="0" smtClean="0">
                        <a:latin typeface="Cambria Math"/>
                      </a:rPr>
                      <m:t>𝑛</m:t>
                    </m:r>
                  </m:oMath>
                </a14:m>
                <a:endParaRPr lang="tr-TR" b="0" dirty="0"/>
              </a:p>
              <a:p>
                <a:r>
                  <a:rPr lang="tr-TR" b="0" dirty="0"/>
                  <a:t>NRZ:</a:t>
                </a:r>
              </a:p>
              <a:p>
                <a:r>
                  <a:rPr lang="tr-TR" dirty="0"/>
                  <a:t>NRZI</a:t>
                </a:r>
                <a:endParaRPr lang="tr-TR" b="0" dirty="0"/>
              </a:p>
              <a:p>
                <a:pPr lvl="1"/>
                <a:r>
                  <a:rPr lang="tr-TR" b="0" dirty="0"/>
                  <a:t>Ön kodlama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𝑚𝑜𝑑</m:t>
                    </m:r>
                    <m:r>
                      <a:rPr lang="tr-TR" b="0" i="1" smtClean="0">
                        <a:latin typeface="Cambria Math"/>
                      </a:rPr>
                      <m:t> 2)</m:t>
                    </m:r>
                  </m:oMath>
                </a14:m>
                <a:r>
                  <a:rPr lang="tr-TR" dirty="0"/>
                  <a:t>) + NRZ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80729"/>
                <a:ext cx="5367608" cy="3240359"/>
              </a:xfrm>
              <a:blipFill rotWithShape="1">
                <a:blip r:embed="rId2"/>
                <a:stretch>
                  <a:fillRect l="-2270" t="-3766" b="-131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946" y="1052736"/>
            <a:ext cx="36385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36001"/>
            <a:ext cx="5295600" cy="849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550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8.5 Sinyallerin Hafızalı </a:t>
            </a:r>
            <a:r>
              <a:rPr lang="tr-TR" dirty="0" err="1"/>
              <a:t>Kiplenimi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8863" y="3579316"/>
            <a:ext cx="5064612" cy="3018036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Durum geçiş olasılık matrisi </a:t>
            </a:r>
            <a:r>
              <a:rPr lang="tr-TR" b="1" dirty="0"/>
              <a:t>P (?)</a:t>
            </a:r>
          </a:p>
          <a:p>
            <a:r>
              <a:rPr lang="tr-TR" dirty="0"/>
              <a:t>CD</a:t>
            </a:r>
          </a:p>
          <a:p>
            <a:pPr lvl="1"/>
            <a:r>
              <a:rPr lang="tr-TR" dirty="0"/>
              <a:t>(</a:t>
            </a:r>
            <a:r>
              <a:rPr lang="tr-TR" dirty="0" err="1"/>
              <a:t>d,K</a:t>
            </a:r>
            <a:r>
              <a:rPr lang="tr-TR" dirty="0"/>
              <a:t>)=(2,10)</a:t>
            </a:r>
          </a:p>
          <a:p>
            <a:pPr lvl="1"/>
            <a:r>
              <a:rPr lang="tr-TR" dirty="0"/>
              <a:t>8 bilgi biti 14 kod bitine çevrilir</a:t>
            </a:r>
          </a:p>
          <a:p>
            <a:pPr lvl="1"/>
            <a:r>
              <a:rPr lang="tr-TR" dirty="0"/>
              <a:t>16 bit örnek 2x14 kod biti</a:t>
            </a:r>
          </a:p>
          <a:p>
            <a:pPr lvl="2"/>
            <a:r>
              <a:rPr lang="tr-TR" dirty="0" err="1"/>
              <a:t>Eight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fourteen</a:t>
            </a:r>
            <a:r>
              <a:rPr lang="tr-TR" dirty="0"/>
              <a:t> </a:t>
            </a:r>
            <a:r>
              <a:rPr lang="tr-TR" dirty="0" err="1"/>
              <a:t>code</a:t>
            </a:r>
            <a:endParaRPr lang="tr-TR" dirty="0"/>
          </a:p>
          <a:p>
            <a:pPr lvl="1"/>
            <a:r>
              <a:rPr lang="tr-TR" dirty="0"/>
              <a:t>2 14lünün arasında 3 bit</a:t>
            </a:r>
          </a:p>
          <a:p>
            <a:pPr lvl="2"/>
            <a:r>
              <a:rPr lang="tr-TR" dirty="0"/>
              <a:t>10dan fazla art arda 0 olmaması için</a:t>
            </a:r>
          </a:p>
          <a:p>
            <a:pPr lvl="2"/>
            <a:r>
              <a:rPr lang="tr-TR" dirty="0"/>
              <a:t>0 ve 1leri dengelemek için </a:t>
            </a:r>
          </a:p>
          <a:p>
            <a:pPr lvl="2"/>
            <a:r>
              <a:rPr lang="tr-TR" dirty="0"/>
              <a:t>RDS(</a:t>
            </a:r>
            <a:r>
              <a:rPr lang="tr-TR" dirty="0" err="1"/>
              <a:t>running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sum</a:t>
            </a:r>
            <a:r>
              <a:rPr lang="tr-TR" dirty="0"/>
              <a:t>)</a:t>
            </a:r>
          </a:p>
          <a:p>
            <a:pPr lvl="1"/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03" y="908720"/>
            <a:ext cx="70199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31466"/>
            <a:ext cx="47720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38" y="4179135"/>
            <a:ext cx="282892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826" y="1376709"/>
            <a:ext cx="2882351" cy="278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41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8.5 Sinyallerin Hafızalı </a:t>
            </a:r>
            <a:r>
              <a:rPr lang="tr-TR" dirty="0" err="1"/>
              <a:t>Kiplenimi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3816424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Güç Spektrumu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𝑆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𝐾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𝑇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nary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𝛿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tr-TR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𝑅𝑒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𝐾</m:t>
                            </m:r>
                          </m:sup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tr-TR" b="0" i="1" smtClean="0">
                                    <a:latin typeface="Cambria Math"/>
                                  </a:rPr>
                                  <m:t>𝑗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𝐾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′∗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  <m:sSubSup>
                                  <m:sSub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𝑖𝑗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nary>
                          </m:e>
                        </m:nary>
                      </m:e>
                    </m:d>
                    <m:r>
                      <a:rPr lang="tr-TR" b="0" i="1" smtClean="0">
                        <a:latin typeface="Cambria Math"/>
                      </a:rPr>
                      <m:t>   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K durum sayısı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dirty="0" smtClean="0">
                            <a:latin typeface="Cambria Math"/>
                          </a:rPr>
                          <m:t>𝑛</m:t>
                        </m:r>
                        <m:r>
                          <a:rPr lang="tr-TR" b="0" i="1" dirty="0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dirty="0" smtClean="0">
                            <a:latin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d>
                          <m:d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dirty="0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sSup>
                          <m:sSup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dirty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dirty="0" smtClean="0">
                                <a:latin typeface="Cambria Math"/>
                              </a:rPr>
                              <m:t>𝑗</m:t>
                            </m:r>
                            <m:r>
                              <a:rPr lang="tr-TR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dirty="0" smtClean="0">
                                <a:latin typeface="Cambria Math"/>
                              </a:rPr>
                              <m:t>𝜋</m:t>
                            </m:r>
                            <m:r>
                              <a:rPr lang="tr-TR" b="0" i="1" dirty="0" smtClean="0">
                                <a:latin typeface="Cambria Math"/>
                              </a:rPr>
                              <m:t>𝑛𝑓𝑇</m:t>
                            </m:r>
                          </m:sup>
                        </m:sSup>
                        <m:r>
                          <a:rPr lang="tr-TR" b="0" i="1" dirty="0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3816424"/>
              </a:xfrm>
              <a:blipFill rotWithShape="1">
                <a:blip r:embed="rId2"/>
                <a:stretch>
                  <a:fillRect l="-1481" t="-19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6" y="6183873"/>
            <a:ext cx="6251617" cy="629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2" y="5013176"/>
            <a:ext cx="6302812" cy="68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271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dirty="0"/>
              <a:t>8.6 Kanal Bozulması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052736"/>
                <a:ext cx="5328592" cy="54006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 err="1">
                    <a:latin typeface="+mj-lt"/>
                  </a:rPr>
                  <a:t>ISI’sız</a:t>
                </a:r>
                <a:r>
                  <a:rPr lang="tr-TR" dirty="0">
                    <a:latin typeface="+mj-lt"/>
                  </a:rPr>
                  <a:t> bir iletim için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𝐶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𝑟𝑐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(</m:t>
                    </m:r>
                    <m:r>
                      <a:rPr lang="tr-TR" i="1">
                        <a:latin typeface="Cambria Math"/>
                      </a:rPr>
                      <m:t>𝑓</m:t>
                    </m:r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Bozulmalı bir kanalda </a:t>
                </a:r>
                <a:r>
                  <a:rPr lang="tr-TR" dirty="0" err="1"/>
                  <a:t>ISI’ı</a:t>
                </a:r>
                <a:r>
                  <a:rPr lang="tr-TR" dirty="0"/>
                  <a:t> azaltmak</a:t>
                </a:r>
              </a:p>
              <a:p>
                <a:pPr lvl="1"/>
                <a:r>
                  <a:rPr lang="tr-TR" dirty="0"/>
                  <a:t>Genlik bozulması: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𝐶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</m:oMath>
                </a14:m>
                <a:r>
                  <a:rPr lang="tr-TR" dirty="0"/>
                  <a:t> frekansın doğrusal olmayan fonksiyonu</a:t>
                </a:r>
              </a:p>
              <a:p>
                <a:pPr lvl="1"/>
                <a:r>
                  <a:rPr lang="tr-TR" dirty="0"/>
                  <a:t>Faz bozulması: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/>
                  <a:t>  frekansın doğrusal olmayan fonksiyonu</a:t>
                </a:r>
              </a:p>
              <a:p>
                <a:pPr lvl="1"/>
                <a:r>
                  <a:rPr lang="tr-TR" dirty="0"/>
                  <a:t>Gecikme bozulması: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𝜏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𝑑𝑓</m:t>
                        </m:r>
                      </m:den>
                    </m:f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İki bozulma da ISI yaratır (yandaki şekil)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052736"/>
                <a:ext cx="5328592" cy="5400600"/>
              </a:xfrm>
              <a:blipFill rotWithShape="1">
                <a:blip r:embed="rId2"/>
                <a:stretch>
                  <a:fillRect l="-2288" t="-293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836712"/>
            <a:ext cx="3381375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837093"/>
            <a:ext cx="44767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89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İletici Kanal durumunu biliyorsa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836712"/>
                <a:ext cx="8568952" cy="3528394"/>
              </a:xfrm>
            </p:spPr>
            <p:txBody>
              <a:bodyPr>
                <a:normAutofit fontScale="7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𝜈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|</m:t>
                        </m:r>
                        <m:d>
                          <m:dPr>
                            <m:begChr m:val="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​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𝑅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𝑟𝑐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𝐶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𝑟𝑐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𝑓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</m:e>
                    </m:rad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𝑗</m:t>
                        </m:r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r>
                          <a:rPr lang="tr-TR" i="1">
                            <a:latin typeface="Cambria Math"/>
                          </a:rPr>
                          <m:t>𝑓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sup>
                    </m:sSup>
                  </m:oMath>
                </a14:m>
                <a:r>
                  <a:rPr lang="tr-TR" dirty="0"/>
                  <a:t>(C(f)’den kaynaklanan gecikme telafi edilir)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𝑟𝑐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𝑑𝑓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dirty="0"/>
                  <a:t> (Gürültüde değişme yok)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2</m:t>
                    </m:r>
                    <m:r>
                      <a:rPr lang="tr-TR" b="0" i="1" smtClean="0">
                        <a:latin typeface="Cambria Math"/>
                      </a:rPr>
                      <m:t>𝑃𝐴𝑀</m:t>
                    </m:r>
                    <m:r>
                      <a:rPr lang="tr-TR" b="0" i="1" smtClean="0">
                        <a:latin typeface="Cambria Math"/>
                      </a:rPr>
                      <m:t>: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sup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𝑟𝑐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𝑓</m:t>
                                </m:r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tr-TR" i="1">
                            <a:latin typeface="Cambria Math"/>
                          </a:rPr>
                          <m:t>𝑑𝑓</m:t>
                        </m:r>
                      </m:e>
                    </m:nary>
                  </m:oMath>
                </a14:m>
                <a:r>
                  <a:rPr lang="tr-TR" dirty="0"/>
                  <a:t> (Daha fazla güç gerekecek)</a:t>
                </a:r>
              </a:p>
              <a:p>
                <a:r>
                  <a:rPr lang="tr-TR" dirty="0"/>
                  <a:t>Kayıp: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10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∞</m:t>
                                </m:r>
                              </m:sub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∞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𝑟𝑐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</m:d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tr-TR" i="1">
                                                <a:latin typeface="Cambria Math"/>
                                              </a:rPr>
                                              <m:t>𝐶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tr-TR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tr-TR" i="1">
                                                    <a:latin typeface="Cambria Math"/>
                                                  </a:rPr>
                                                  <m:t>𝑓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tr-TR" i="1">
                                    <a:latin typeface="Cambria Math"/>
                                  </a:rPr>
                                  <m:t>𝑑𝑓</m:t>
                                </m:r>
                              </m:e>
                            </m:nary>
                          </m:e>
                        </m:d>
                      </m:e>
                    </m:func>
                  </m:oMath>
                </a14:m>
                <a:r>
                  <a:rPr lang="tr-TR" dirty="0"/>
                  <a:t> (Tamamen genlik kaybıdır)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836712"/>
                <a:ext cx="8568952" cy="3528394"/>
              </a:xfrm>
              <a:blipFill rotWithShape="1">
                <a:blip r:embed="rId2"/>
                <a:stretch>
                  <a:fillRect l="-782" t="-1554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65105"/>
            <a:ext cx="8100910" cy="23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968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tr-TR" dirty="0"/>
              <a:t>8.6.2 Kanal Denkleştirme (</a:t>
            </a:r>
            <a:r>
              <a:rPr lang="tr-TR" dirty="0" err="1"/>
              <a:t>Equalization</a:t>
            </a:r>
            <a:r>
              <a:rPr lang="tr-TR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980729"/>
                <a:ext cx="8640960" cy="475252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Gerçek kanalları önceden bilemeyiz</a:t>
                </a:r>
              </a:p>
              <a:p>
                <a:pPr lvl="1"/>
                <a:r>
                  <a:rPr lang="tr-TR" dirty="0"/>
                  <a:t>Telefon, Radyo vb..</a:t>
                </a:r>
              </a:p>
              <a:p>
                <a:pPr lvl="1"/>
                <a:r>
                  <a:rPr lang="tr-TR" dirty="0"/>
                  <a:t>Dolayısıyla iletim ve alım filtrelerini önceden optimize edemeyiz.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𝑟𝑐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ra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  <m:r>
                      <a:rPr lang="tr-TR" b="0" i="1" smtClean="0">
                        <a:latin typeface="Cambria Math"/>
                      </a:rPr>
                      <m:t> (</m:t>
                    </m:r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/>
                  <a:t> olsun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/>
                  <a:t> (uyumlu filtre),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𝑟𝑐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𝑓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c(t): kanal karakteristiği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∗</m:t>
                    </m:r>
                    <m:r>
                      <a:rPr lang="tr-TR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𝑡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≠</m:t>
                        </m:r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tr-TR" dirty="0"/>
                  <a:t> (Daha önce yazmıştık)</a:t>
                </a:r>
              </a:p>
              <a:p>
                <a:r>
                  <a:rPr lang="tr-TR" dirty="0"/>
                  <a:t>ISI genellikle sınırlı sayıda sembolü etkiler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=0, 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&lt;−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/>
                  <a:t> için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980729"/>
                <a:ext cx="8640960" cy="4752528"/>
              </a:xfrm>
              <a:blipFill rotWithShape="1">
                <a:blip r:embed="rId2"/>
                <a:stretch>
                  <a:fillRect l="-1200" t="-1926" r="-2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62400"/>
            <a:ext cx="5760640" cy="127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769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dirty="0"/>
              <a:t>8.6.2 Kanal Denkleştirme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532287"/>
                <a:ext cx="8229600" cy="313707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Maksimum Olabilirlik Algılayıcısı : Çok karmaşık</a:t>
                </a:r>
              </a:p>
              <a:p>
                <a:r>
                  <a:rPr lang="tr-TR" dirty="0"/>
                  <a:t>Doğrusal </a:t>
                </a:r>
                <a:r>
                  <a:rPr lang="tr-TR" dirty="0" err="1"/>
                  <a:t>Denkleştirici</a:t>
                </a:r>
                <a:r>
                  <a:rPr lang="tr-TR" dirty="0"/>
                  <a:t>:</a:t>
                </a:r>
              </a:p>
              <a:p>
                <a:pPr lvl="1"/>
                <a:r>
                  <a:rPr lang="tr-TR" dirty="0"/>
                  <a:t>Alıcı kanal durumunu ölçer (C(f)’</a:t>
                </a:r>
                <a:r>
                  <a:rPr lang="tr-TR" dirty="0" err="1"/>
                  <a:t>yi</a:t>
                </a:r>
                <a:r>
                  <a:rPr lang="tr-TR" dirty="0"/>
                  <a:t> kendi elde eder)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𝐸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𝐶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𝐶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</m:d>
                          </m:e>
                        </m:d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Θ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inverse</a:t>
                </a:r>
                <a:r>
                  <a:rPr lang="tr-TR" dirty="0"/>
                  <a:t> </a:t>
                </a:r>
                <a:r>
                  <a:rPr lang="tr-TR" dirty="0" err="1"/>
                  <a:t>channel</a:t>
                </a:r>
                <a:r>
                  <a:rPr lang="tr-TR" dirty="0"/>
                  <a:t> </a:t>
                </a:r>
                <a:r>
                  <a:rPr lang="tr-TR" dirty="0" err="1"/>
                  <a:t>filter</a:t>
                </a:r>
                <a:r>
                  <a:rPr lang="tr-TR" dirty="0"/>
                  <a:t>)</a:t>
                </a:r>
              </a:p>
              <a:p>
                <a:pPr lvl="1"/>
                <a:r>
                  <a:rPr lang="tr-TR" dirty="0" err="1"/>
                  <a:t>ISI’ı</a:t>
                </a:r>
                <a:r>
                  <a:rPr lang="tr-TR" dirty="0"/>
                  <a:t> sıfırlar – Zero </a:t>
                </a:r>
                <a:r>
                  <a:rPr lang="tr-TR" dirty="0" err="1"/>
                  <a:t>forcing</a:t>
                </a:r>
                <a:r>
                  <a:rPr lang="tr-TR" dirty="0"/>
                  <a:t> (sıfırlayan) </a:t>
                </a:r>
                <a:r>
                  <a:rPr lang="tr-TR" dirty="0" err="1"/>
                  <a:t>equalizer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𝜈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𝑟𝑐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𝑓</m:t>
                                </m:r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tr-TR" i="1">
                            <a:latin typeface="Cambria Math"/>
                          </a:rPr>
                          <m:t>𝑑𝑓</m:t>
                        </m:r>
                      </m:e>
                    </m:nary>
                  </m:oMath>
                </a14:m>
                <a:r>
                  <a:rPr lang="tr-TR" dirty="0"/>
                  <a:t> Gürültü artar (optimal değil)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532287"/>
                <a:ext cx="8229600" cy="3137073"/>
              </a:xfrm>
              <a:blipFill rotWithShape="1">
                <a:blip r:embed="rId2"/>
                <a:stretch>
                  <a:fillRect l="-1185" t="-388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2" y="836712"/>
            <a:ext cx="505777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906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8.6.2 Kanal Denkleştirme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916832"/>
                <a:ext cx="8280920" cy="468052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sz="2800" dirty="0"/>
                  <a:t>Ayrık zaman yaklaşımı</a:t>
                </a:r>
              </a:p>
              <a:p>
                <a:pPr lvl="1"/>
                <a:r>
                  <a:rPr lang="tr-TR" sz="2400" dirty="0"/>
                  <a:t>ISI L örnek ile sınırlı (</a:t>
                </a:r>
                <a:r>
                  <a:rPr lang="tr-TR" sz="2400" dirty="0" err="1"/>
                  <a:t>finite</a:t>
                </a:r>
                <a:r>
                  <a:rPr lang="tr-TR" sz="2400" dirty="0"/>
                  <a:t> </a:t>
                </a:r>
                <a:r>
                  <a:rPr lang="tr-TR" sz="2400" dirty="0" err="1"/>
                  <a:t>impulse</a:t>
                </a:r>
                <a:r>
                  <a:rPr lang="tr-TR" sz="2400" dirty="0"/>
                  <a:t> </a:t>
                </a:r>
                <a:r>
                  <a:rPr lang="tr-TR" sz="2400" dirty="0" err="1"/>
                  <a:t>response</a:t>
                </a:r>
                <a:r>
                  <a:rPr lang="tr-TR" sz="2400" dirty="0"/>
                  <a:t> FIR)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/>
                      </a:rPr>
                      <m:t>𝜏</m:t>
                    </m:r>
                    <m:r>
                      <a:rPr lang="tr-TR" sz="2400" b="0" i="1" smtClean="0">
                        <a:latin typeface="Cambria Math"/>
                      </a:rPr>
                      <m:t>=</m:t>
                    </m:r>
                    <m:r>
                      <a:rPr lang="tr-TR" sz="2400" b="0" i="1" smtClean="0">
                        <a:latin typeface="Cambria Math"/>
                      </a:rPr>
                      <m:t>𝑇</m:t>
                    </m:r>
                    <m:r>
                      <a:rPr lang="tr-TR" sz="2400" b="0" i="1" smtClean="0">
                        <a:latin typeface="Cambria Math"/>
                      </a:rPr>
                      <m:t>/2</m:t>
                    </m:r>
                  </m:oMath>
                </a14:m>
                <a:r>
                  <a:rPr lang="tr-TR" sz="2400" dirty="0"/>
                  <a:t> (</a:t>
                </a:r>
                <a:r>
                  <a:rPr lang="tr-TR" sz="2400" dirty="0" err="1"/>
                  <a:t>fractionally</a:t>
                </a:r>
                <a:r>
                  <a:rPr lang="tr-TR" sz="2400" dirty="0"/>
                  <a:t> </a:t>
                </a:r>
                <a:r>
                  <a:rPr lang="tr-TR" sz="2400" dirty="0" err="1"/>
                  <a:t>spaced</a:t>
                </a:r>
                <a:r>
                  <a:rPr lang="tr-TR" sz="2400" dirty="0"/>
                  <a:t> </a:t>
                </a:r>
                <a:r>
                  <a:rPr lang="tr-TR" sz="2400" dirty="0" err="1"/>
                  <a:t>equalizer</a:t>
                </a:r>
                <a:r>
                  <a:rPr lang="tr-TR" sz="240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/>
                          </a:rPr>
                          <m:t>𝑚𝑇</m:t>
                        </m:r>
                      </m:e>
                    </m:d>
                    <m:r>
                      <a:rPr lang="tr-TR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sz="2400" b="0" i="1" smtClean="0">
                            <a:latin typeface="Cambria Math"/>
                          </a:rPr>
                          <m:t>𝑛</m:t>
                        </m:r>
                        <m:r>
                          <a:rPr lang="tr-TR" sz="2400" b="0" i="1" smtClean="0">
                            <a:latin typeface="Cambria Math"/>
                          </a:rPr>
                          <m:t>=−</m:t>
                        </m:r>
                        <m:r>
                          <a:rPr lang="tr-TR" sz="2400" b="0" i="1" smtClean="0">
                            <a:latin typeface="Cambria Math"/>
                          </a:rPr>
                          <m:t>𝑁</m:t>
                        </m:r>
                      </m:sub>
                      <m:sup>
                        <m:r>
                          <a:rPr lang="tr-TR" sz="2400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sz="2400" b="0" i="1" smtClean="0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4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tr-TR" sz="24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tr-TR" sz="2400" b="0" i="1" smtClean="0">
                                <a:latin typeface="Cambria Math"/>
                              </a:rPr>
                              <m:t>𝜏</m:t>
                            </m:r>
                          </m:e>
                        </m:d>
                      </m:e>
                    </m:nary>
                    <m:r>
                      <a:rPr lang="tr-TR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sz="24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tr-TR" sz="2400" i="1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tr-TR" sz="24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tr-TR" sz="2400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tr-TR" sz="2400" i="1">
                                  <a:latin typeface="Cambria Math"/>
                                </a:rPr>
                                <m:t>0,</m:t>
                              </m:r>
                            </m:e>
                            <m:e>
                              <m:r>
                                <a:rPr lang="tr-TR" sz="24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tr-TR" sz="2400" i="1">
                                  <a:latin typeface="Cambria Math"/>
                                </a:rPr>
                                <m:t>=±1,±2,…,±</m:t>
                              </m:r>
                              <m:r>
                                <a:rPr lang="tr-TR" sz="2400" i="1">
                                  <a:latin typeface="Cambria Math"/>
                                  <a:ea typeface="Cambria Math"/>
                                </a:rPr>
                                <m:t>𝑁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sz="240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 sz="2400" b="1" i="0" smtClean="0">
                        <a:latin typeface="Cambria Math"/>
                      </a:rPr>
                      <m:t>q</m:t>
                    </m:r>
                    <m:r>
                      <a:rPr lang="tr-TR" sz="2400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tr-TR" sz="2400" b="1" i="0" smtClean="0">
                        <a:latin typeface="Cambria Math"/>
                      </a:rPr>
                      <m:t>Xc</m:t>
                    </m:r>
                  </m:oMath>
                </a14:m>
                <a:endParaRPr lang="tr-TR" sz="2400" b="1" dirty="0"/>
              </a:p>
              <a:p>
                <a:r>
                  <a:rPr lang="tr-TR" dirty="0">
                    <a:solidFill>
                      <a:srgbClr val="FF0000"/>
                    </a:solidFill>
                  </a:rPr>
                  <a:t>Example 8.6.3.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tr-T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tr-TR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tr-TR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tr-TR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tr-TR" dirty="0">
                    <a:solidFill>
                      <a:srgbClr val="FF0000"/>
                    </a:solidFill>
                  </a:rPr>
                  <a:t>1/T sembol  oranı</a:t>
                </a:r>
              </a:p>
              <a:p>
                <a:pPr lvl="1"/>
                <a:r>
                  <a:rPr lang="tr-TR" dirty="0">
                    <a:solidFill>
                      <a:srgbClr val="FF0000"/>
                    </a:solidFill>
                  </a:rPr>
                  <a:t>2/T örnekleme oranı</a:t>
                </a:r>
              </a:p>
              <a:p>
                <a:pPr lvl="1"/>
                <a:r>
                  <a:rPr lang="tr-TR" dirty="0">
                    <a:solidFill>
                      <a:srgbClr val="FF0000"/>
                    </a:solidFill>
                  </a:rPr>
                  <a:t>5-tap </a:t>
                </a:r>
                <a:r>
                  <a:rPr lang="tr-TR" dirty="0" err="1">
                    <a:solidFill>
                      <a:srgbClr val="FF0000"/>
                    </a:solidFill>
                  </a:rPr>
                  <a:t>denkleştirici</a:t>
                </a:r>
                <a:r>
                  <a:rPr lang="tr-TR" dirty="0">
                    <a:solidFill>
                      <a:srgbClr val="FF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916832"/>
                <a:ext cx="8280920" cy="4680520"/>
              </a:xfrm>
              <a:blipFill>
                <a:blip r:embed="rId2"/>
                <a:stretch>
                  <a:fillRect l="-1251" t="-2474" b="-65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0" y="836712"/>
            <a:ext cx="767022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7" y="4077072"/>
            <a:ext cx="524827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64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8.6.2 Kanal Denkleştirme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80728"/>
                <a:ext cx="8640960" cy="5616624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Sıfırlayıcı </a:t>
                </a:r>
                <a:r>
                  <a:rPr lang="tr-TR" dirty="0" err="1"/>
                  <a:t>denkleştirici</a:t>
                </a:r>
                <a:r>
                  <a:rPr lang="tr-TR" dirty="0"/>
                  <a:t> gürültüyü dikkate almaz</a:t>
                </a:r>
              </a:p>
              <a:p>
                <a:pPr lvl="1"/>
                <a:r>
                  <a:rPr lang="tr-TR" dirty="0"/>
                  <a:t>C(f)’</a:t>
                </a:r>
                <a:r>
                  <a:rPr lang="tr-TR" dirty="0" err="1"/>
                  <a:t>nin</a:t>
                </a:r>
                <a:r>
                  <a:rPr lang="tr-TR" dirty="0"/>
                  <a:t> düşük olduğu frekanslarda yüksek kazanç konur ve bu gürültüyü de artırır</a:t>
                </a:r>
              </a:p>
              <a:p>
                <a:r>
                  <a:rPr lang="tr-TR" dirty="0"/>
                  <a:t>Çözüm: Sıfır-ISI amacından vazgeçmek</a:t>
                </a:r>
              </a:p>
              <a:p>
                <a:pPr lvl="1"/>
                <a:r>
                  <a:rPr lang="tr-TR" dirty="0"/>
                  <a:t>Toplam ISI ve gürültü gücünü minimize etmek</a:t>
                </a:r>
              </a:p>
              <a:p>
                <a:pPr lvl="1"/>
                <a:r>
                  <a:rPr lang="tr-TR" dirty="0">
                    <a:sym typeface="Wingdings" pitchFamily="2" charset="2"/>
                  </a:rPr>
                  <a:t> </a:t>
                </a:r>
                <a:r>
                  <a:rPr lang="tr-TR" dirty="0"/>
                  <a:t>MMSE </a:t>
                </a:r>
                <a:r>
                  <a:rPr lang="tr-TR" dirty="0" err="1"/>
                  <a:t>denkleştirici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=−</m:t>
                        </m:r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𝑦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𝜏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𝑚𝑇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</m:t>
                        </m:r>
                        <m:r>
                          <a:rPr lang="tr-TR" i="1">
                            <a:latin typeface="Cambria Math"/>
                          </a:rPr>
                          <m:t>𝑁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𝑦</m:t>
                        </m:r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𝑚𝑇</m:t>
                        </m:r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𝜏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𝑀𝑆𝐸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𝐸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𝑧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𝑚𝑇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𝐸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tr-TR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=−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sub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𝑚𝑇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</m:nary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𝑀𝑆𝐸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=−</m:t>
                        </m:r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=−</m:t>
                            </m:r>
                            <m:r>
                              <m:rPr>
                                <m:brk m:alnAt="25"/>
                              </m:rP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𝑌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)</m:t>
                            </m:r>
                          </m:e>
                        </m:nary>
                      </m:e>
                    </m:nary>
                    <m:r>
                      <a:rPr lang="tr-TR" b="0" i="1" smtClean="0">
                        <a:latin typeface="Cambria Math"/>
                      </a:rPr>
                      <m:t>−2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=−</m:t>
                        </m:r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𝐴𝑌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𝐸</m:t>
                    </m:r>
                    <m:r>
                      <a:rPr lang="tr-TR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𝐾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𝐾</m:t>
                        </m:r>
                      </m:sup>
                      <m:e>
                        <m:r>
                          <a:rPr lang="tr-TR" i="1">
                            <a:latin typeface="Cambria Math"/>
                          </a:rPr>
                          <m:t>𝑦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𝑘𝑇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  <m:r>
                              <a:rPr lang="tr-TR" i="1">
                                <a:latin typeface="Cambria Math"/>
                              </a:rPr>
                              <m:t>𝜏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𝑦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𝑘𝑇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tr-TR" dirty="0"/>
                          <m:t> </m:t>
                        </m:r>
                      </m:e>
                    </m:nary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  <m:r>
                          <a:rPr lang="tr-TR" i="1">
                            <a:latin typeface="Cambria Math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𝐾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𝐾</m:t>
                        </m:r>
                      </m:sup>
                      <m:e>
                        <m:r>
                          <a:rPr lang="tr-TR" i="1">
                            <a:latin typeface="Cambria Math"/>
                          </a:rPr>
                          <m:t>𝑦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𝑘𝑇</m:t>
                            </m:r>
                            <m:r>
                              <a:rPr lang="tr-TR" i="1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  <m:r>
                              <a:rPr lang="tr-TR" i="1">
                                <a:latin typeface="Cambria Math"/>
                              </a:rPr>
                              <m:t>𝜏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tr-TR" dirty="0"/>
                          <m:t> </m:t>
                        </m:r>
                      </m:e>
                    </m:nary>
                  </m:oMath>
                </a14:m>
                <a:endParaRPr lang="tr-TR" dirty="0"/>
              </a:p>
              <a:p>
                <a:pPr lvl="2"/>
                <a:r>
                  <a:rPr lang="tr-TR" dirty="0"/>
                  <a:t>Türev alınır ve: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=−</m:t>
                        </m:r>
                        <m:r>
                          <a:rPr lang="tr-TR" i="1">
                            <a:latin typeface="Cambria Math"/>
                          </a:rPr>
                          <m:t>𝑁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𝑌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𝐴𝑌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𝑘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</m:t>
                    </m:r>
                    <m:r>
                      <a:rPr lang="tr-TR" b="0" i="1" smtClean="0">
                        <a:latin typeface="Cambria Math"/>
                      </a:rPr>
                      <m:t>𝑘</m:t>
                    </m:r>
                    <m:r>
                      <a:rPr lang="tr-TR" b="0" i="1" smtClean="0">
                        <a:latin typeface="Cambria Math"/>
                      </a:rPr>
                      <m:t>=0,±1,…±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80728"/>
                <a:ext cx="8640960" cy="5616624"/>
              </a:xfrm>
              <a:blipFill>
                <a:blip r:embed="rId2"/>
                <a:stretch>
                  <a:fillRect l="-1199" t="-1737" r="-212" b="-1226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988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8.7 Çok Taşıyıcılı İletim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052736"/>
                <a:ext cx="8712968" cy="5544616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Kanal </a:t>
                </a:r>
                <a:r>
                  <a:rPr lang="tr-TR" dirty="0" err="1"/>
                  <a:t>saçılım</a:t>
                </a:r>
                <a:r>
                  <a:rPr lang="tr-TR" dirty="0"/>
                  <a:t> süresi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tr-TR" dirty="0"/>
                  <a:t>) sembol uzunluğundan fazla </a:t>
                </a:r>
                <a:r>
                  <a:rPr lang="tr-TR" dirty="0">
                    <a:sym typeface="Wingdings" pitchFamily="2" charset="2"/>
                  </a:rPr>
                  <a:t>: ISI</a:t>
                </a:r>
              </a:p>
              <a:p>
                <a:pPr lvl="1"/>
                <a:r>
                  <a:rPr lang="tr-TR" dirty="0">
                    <a:sym typeface="Wingdings" pitchFamily="2" charset="2"/>
                  </a:rPr>
                  <a:t>Çözüm: Kanal </a:t>
                </a:r>
                <a14:m>
                  <m:oMath xmlns:m="http://schemas.openxmlformats.org/officeDocument/2006/math">
                    <m:r>
                      <a:rPr lang="tr-TR" b="0" i="0" smtClean="0">
                        <a:latin typeface="Cambria Math"/>
                        <a:sym typeface="Wingdings" pitchFamily="2" charset="2"/>
                      </a:rPr>
                      <m:t> </m:t>
                    </m:r>
                    <m:r>
                      <a:rPr lang="tr-TR" b="0" i="1" smtClean="0">
                        <a:latin typeface="Cambria Math"/>
                        <a:sym typeface="Wingdings" pitchFamily="2" charset="2"/>
                      </a:rPr>
                      <m:t>𝑁</m:t>
                    </m:r>
                    <m:r>
                      <a:rPr lang="tr-TR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tr-TR" b="0" i="1" smtClean="0">
                        <a:latin typeface="Cambria Math"/>
                        <a:sym typeface="Wingdings" pitchFamily="2" charset="2"/>
                      </a:rPr>
                      <m:t>𝐵</m:t>
                    </m:r>
                    <m:r>
                      <a:rPr lang="tr-TR" b="0" i="1" smtClean="0">
                        <a:latin typeface="Cambria Math"/>
                        <a:sym typeface="Wingdings" pitchFamily="2" charset="2"/>
                      </a:rPr>
                      <m:t>/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  <a:sym typeface="Wingdings" pitchFamily="2" charset="2"/>
                          </a:rPr>
                          <m:t>B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  <a:sym typeface="Wingdings" pitchFamily="2" charset="2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tr-TR" dirty="0"/>
                  <a:t> adet </a:t>
                </a:r>
                <a:r>
                  <a:rPr lang="tr-TR" dirty="0" err="1"/>
                  <a:t>altkanala</a:t>
                </a:r>
                <a:r>
                  <a:rPr lang="tr-TR" dirty="0"/>
                  <a:t> bölünür</a:t>
                </a:r>
              </a:p>
              <a:p>
                <a:pPr lvl="1"/>
                <a:r>
                  <a:rPr lang="tr-TR" dirty="0"/>
                  <a:t>Veri N adet paralel veriye ayrılır ve ayrıca </a:t>
                </a:r>
                <a:r>
                  <a:rPr lang="tr-TR" dirty="0" err="1"/>
                  <a:t>kiplenir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</m:den>
                    </m:f>
                    <m:r>
                      <a:rPr lang="tr-TR" i="1">
                        <a:latin typeface="Cambria Math"/>
                        <a:ea typeface="Cambria Math"/>
                      </a:rPr>
                      <m:t>≫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tr-TR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tr-TR" i="1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tr-TR" dirty="0"/>
                  <a:t>ise problem çözülür</a:t>
                </a:r>
              </a:p>
              <a:p>
                <a:pPr lvl="1"/>
                <a:r>
                  <a:rPr lang="tr-TR" dirty="0"/>
                  <a:t>Dezavantaj</a:t>
                </a:r>
              </a:p>
              <a:p>
                <a:pPr lvl="2"/>
                <a:r>
                  <a:rPr lang="tr-TR" dirty="0"/>
                  <a:t>Frekans bantları birbirine karışmaması için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𝐵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1+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𝛽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</m:den>
                    </m:f>
                  </m:oMath>
                </a14:m>
                <a:endParaRPr lang="tr-TR" dirty="0"/>
              </a:p>
              <a:p>
                <a:pPr lvl="2"/>
                <a:r>
                  <a:rPr lang="tr-TR" dirty="0"/>
                  <a:t>Keskin filtreler gerekir</a:t>
                </a:r>
              </a:p>
              <a:p>
                <a:pPr lvl="1"/>
                <a:r>
                  <a:rPr lang="tr-TR" dirty="0">
                    <a:solidFill>
                      <a:srgbClr val="FF0000"/>
                    </a:solidFill>
                  </a:rPr>
                  <a:t>Ör 1</a:t>
                </a:r>
                <a:r>
                  <a:rPr lang="tr-TR" dirty="0"/>
                  <a:t>. W=1MHz,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=20</m:t>
                    </m:r>
                    <m:r>
                      <a:rPr lang="tr-TR" b="0" i="1" smtClean="0">
                        <a:latin typeface="Cambria Math"/>
                      </a:rPr>
                      <m:t>𝜇</m:t>
                    </m:r>
                    <m:r>
                      <a:rPr lang="tr-TR" b="0" i="1" smtClean="0">
                        <a:latin typeface="Cambria Math"/>
                      </a:rPr>
                      <m:t>𝑠</m:t>
                    </m:r>
                    <m:r>
                      <a:rPr lang="tr-TR" b="0" i="1" smtClean="0">
                        <a:latin typeface="Cambria Math"/>
                      </a:rPr>
                      <m:t> , </m:t>
                    </m:r>
                    <m:r>
                      <a:rPr lang="tr-TR" b="0" i="1" smtClean="0">
                        <a:latin typeface="Cambria Math"/>
                      </a:rPr>
                      <m:t>𝑁</m:t>
                    </m:r>
                    <m:r>
                      <a:rPr lang="tr-TR" b="0" i="1" smtClean="0">
                        <a:latin typeface="Cambria Math"/>
                      </a:rPr>
                      <m:t>=?</m:t>
                    </m:r>
                  </m:oMath>
                </a14:m>
                <a:r>
                  <a:rPr lang="tr-TR" dirty="0"/>
                  <a:t> </a:t>
                </a:r>
              </a:p>
              <a:p>
                <a:pPr lvl="1"/>
                <a:r>
                  <a:rPr lang="tr-TR" dirty="0">
                    <a:solidFill>
                      <a:srgbClr val="FF0000"/>
                    </a:solidFill>
                  </a:rPr>
                  <a:t>Ör 2</a:t>
                </a:r>
                <a:r>
                  <a:rPr lang="tr-TR" dirty="0"/>
                  <a:t>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=0.2</m:t>
                    </m:r>
                    <m:r>
                      <a:rPr lang="tr-TR" b="0" i="1" smtClean="0">
                        <a:latin typeface="Cambria Math"/>
                      </a:rPr>
                      <m:t>𝑚𝑠</m:t>
                    </m:r>
                    <m:r>
                      <a:rPr lang="tr-TR" b="0" i="1" smtClean="0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tr-TR" b="0" i="1" smtClean="0">
                        <a:latin typeface="Cambria Math"/>
                        <a:ea typeface="Cambria Math"/>
                      </a:rPr>
                      <m:t>≫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=128, , 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=1, 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=0.1,  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=? </m:t>
                    </m:r>
                  </m:oMath>
                </a14:m>
                <a:endParaRPr lang="tr-TR" dirty="0"/>
              </a:p>
              <a:p>
                <a:r>
                  <a:rPr lang="tr-TR" dirty="0">
                    <a:latin typeface="+mj-lt"/>
                  </a:rPr>
                  <a:t>Kanallar örtüşebilirse verim artar (örtüşen ama dik olan taşıyıcılar)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, </m:t>
                        </m:r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=0,1,…,</m:t>
                        </m:r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  <m:r>
                          <a:rPr lang="tr-TR" b="0" i="1" smtClean="0">
                            <a:latin typeface="Cambria Math"/>
                          </a:rPr>
                          <m:t>−1 </m:t>
                        </m:r>
                      </m:e>
                    </m:func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1/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tr-TR" b="0" dirty="0"/>
                  <a:t> frekans aralığı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≠</m:t>
                    </m:r>
                    <m:r>
                      <a:rPr lang="tr-TR" b="0" i="1" smtClean="0">
                        <a:latin typeface="Cambria Math"/>
                      </a:rPr>
                      <m:t>𝑗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ç</m:t>
                    </m:r>
                    <m:r>
                      <a:rPr lang="tr-TR" b="0" i="1" smtClean="0">
                        <a:latin typeface="Cambria Math"/>
                      </a:rPr>
                      <m:t>𝑖𝑛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𝑑𝑡</m:t>
                    </m:r>
                    <m:r>
                      <a:rPr lang="tr-TR" b="0" i="1" smtClean="0">
                        <a:latin typeface="Cambria Math"/>
                      </a:rPr>
                      <m:t>=0,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</m:den>
                    </m:f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=1,2,… 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𝐵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𝛽</m:t>
                        </m:r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</a:rPr>
                          <m:t>𝜀</m:t>
                        </m:r>
                      </m:num>
                      <m:den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/>
                  <a:t> olur (</a:t>
                </a:r>
                <a:r>
                  <a:rPr lang="tr-TR" dirty="0">
                    <a:solidFill>
                      <a:srgbClr val="FF0000"/>
                    </a:solidFill>
                  </a:rPr>
                  <a:t>Ör. 2</a:t>
                </a:r>
                <a:r>
                  <a:rPr lang="tr-TR" dirty="0"/>
                  <a:t>?)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052736"/>
                <a:ext cx="8712968" cy="5544616"/>
              </a:xfrm>
              <a:blipFill rotWithShape="1">
                <a:blip r:embed="rId2"/>
                <a:stretch>
                  <a:fillRect l="-769" t="-176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3383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82749"/>
            <a:ext cx="6315075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307" y="3788618"/>
            <a:ext cx="595312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588224" y="476672"/>
            <a:ext cx="1872208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Pratik olmayan çok taşıyıcılı alıcı verici</a:t>
            </a:r>
          </a:p>
        </p:txBody>
      </p:sp>
    </p:spTree>
    <p:extLst>
      <p:ext uri="{BB962C8B-B14F-4D97-AF65-F5344CB8AC3E}">
        <p14:creationId xmlns:p14="http://schemas.microsoft.com/office/powerpoint/2010/main" val="1510307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2769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Daha pratik olan çok taşıyıcılı alıcı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013176"/>
            <a:ext cx="6408712" cy="152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747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8.7 Çok Taşıyıcılı İletim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08720"/>
                <a:ext cx="8784976" cy="5688632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Alıcıda taşıyıcı ile tekrar çarpılıp integral alınır</a:t>
                </a:r>
              </a:p>
              <a:p>
                <a:r>
                  <a:rPr lang="tr-TR" dirty="0"/>
                  <a:t>Gerçekleme: </a:t>
                </a:r>
                <a:r>
                  <a:rPr lang="tr-TR" dirty="0" err="1"/>
                  <a:t>Fast</a:t>
                </a:r>
                <a:r>
                  <a:rPr lang="tr-TR" dirty="0"/>
                  <a:t> </a:t>
                </a:r>
                <a:r>
                  <a:rPr lang="tr-TR" dirty="0" err="1"/>
                  <a:t>Fourier</a:t>
                </a:r>
                <a:r>
                  <a:rPr lang="tr-TR" dirty="0"/>
                  <a:t> </a:t>
                </a:r>
                <a:r>
                  <a:rPr lang="tr-TR" dirty="0" err="1"/>
                  <a:t>Transform</a:t>
                </a:r>
                <a:endParaRPr lang="tr-TR" dirty="0"/>
              </a:p>
              <a:p>
                <a:r>
                  <a:rPr lang="tr-TR" dirty="0"/>
                  <a:t>DFT: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X</m:t>
                    </m:r>
                    <m:r>
                      <a:rPr lang="tr-TR" b="0" i="0" smtClean="0">
                        <a:latin typeface="Cambria Math"/>
                      </a:rPr>
                      <m:t>[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i</m:t>
                    </m:r>
                    <m:r>
                      <a:rPr lang="tr-TR" b="0" i="0" smtClean="0">
                        <a:latin typeface="Cambria Math"/>
                      </a:rPr>
                      <m:t>]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i="1">
                                <a:latin typeface="Cambria Math"/>
                              </a:rPr>
                              <m:t>𝑁</m:t>
                            </m:r>
                          </m:e>
                        </m:rad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  <m:r>
                          <a:rPr lang="tr-TR" b="0" i="1" smtClean="0">
                            <a:latin typeface="Cambria Math"/>
                          </a:rPr>
                          <m:t>[</m:t>
                        </m:r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]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i="1">
                                <a:latin typeface="Cambria Math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𝜋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𝑛𝑖</m:t>
                                </m:r>
                              </m:num>
                              <m:den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sup>
                        </m:sSup>
                      </m:e>
                    </m:nary>
                    <m:r>
                      <a:rPr lang="tr-TR" i="1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i="1">
                        <a:latin typeface="Cambria Math"/>
                      </a:rPr>
                      <m:t>=0,…,</m:t>
                    </m:r>
                    <m:r>
                      <a:rPr lang="tr-TR" i="1">
                        <a:latin typeface="Cambria Math"/>
                      </a:rPr>
                      <m:t>𝑁</m:t>
                    </m:r>
                    <m:r>
                      <a:rPr lang="tr-TR" i="1">
                        <a:latin typeface="Cambria Math"/>
                      </a:rPr>
                      <m:t>−1</m:t>
                    </m:r>
                  </m:oMath>
                </a14:m>
                <a:endParaRPr lang="tr-TR" dirty="0"/>
              </a:p>
              <a:p>
                <a:r>
                  <a:rPr lang="tr-TR" dirty="0"/>
                  <a:t>IDFT: x[n]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i="1">
                                <a:latin typeface="Cambria Math"/>
                              </a:rPr>
                              <m:t>𝑁</m:t>
                            </m:r>
                          </m:e>
                        </m:rad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tr-TR" b="0" i="1" smtClean="0">
                            <a:latin typeface="Cambria Math"/>
                          </a:rPr>
                          <m:t>𝑋</m:t>
                        </m:r>
                        <m:r>
                          <a:rPr lang="tr-TR" b="0" i="1" smtClean="0">
                            <a:latin typeface="Cambria Math"/>
                          </a:rPr>
                          <m:t>[</m:t>
                        </m:r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]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𝜋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𝑛𝑖</m:t>
                                </m:r>
                              </m:num>
                              <m:den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sup>
                        </m:sSup>
                      </m:e>
                    </m:nary>
                    <m:r>
                      <a:rPr lang="tr-TR" i="1">
                        <a:latin typeface="Cambria Math"/>
                      </a:rPr>
                      <m:t>, </m:t>
                    </m:r>
                    <m:r>
                      <a:rPr lang="tr-TR" i="1">
                        <a:latin typeface="Cambria Math"/>
                      </a:rPr>
                      <m:t>𝑛</m:t>
                    </m:r>
                    <m:r>
                      <a:rPr lang="tr-TR" i="1">
                        <a:latin typeface="Cambria Math"/>
                      </a:rPr>
                      <m:t>=0,…,</m:t>
                    </m:r>
                    <m:r>
                      <a:rPr lang="tr-TR" i="1">
                        <a:latin typeface="Cambria Math"/>
                      </a:rPr>
                      <m:t>𝑁</m:t>
                    </m:r>
                    <m:r>
                      <a:rPr lang="tr-TR" i="1">
                        <a:latin typeface="Cambria Math"/>
                      </a:rPr>
                      <m:t>−1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X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i</m:t>
                        </m:r>
                      </m:e>
                    </m:d>
                    <m:r>
                      <a:rPr lang="tr-TR">
                        <a:latin typeface="Cambria Math"/>
                      </a:rPr>
                      <m:t>, </m:t>
                    </m:r>
                    <m:r>
                      <a:rPr lang="tr-TR" i="1">
                        <a:latin typeface="Cambria Math"/>
                      </a:rPr>
                      <m:t>𝑖</m:t>
                    </m:r>
                    <m:r>
                      <a:rPr lang="tr-TR" i="1">
                        <a:latin typeface="Cambria Math"/>
                      </a:rPr>
                      <m:t>=0,…,</m:t>
                    </m:r>
                    <m:r>
                      <a:rPr lang="tr-TR" i="1">
                        <a:latin typeface="Cambria Math"/>
                      </a:rPr>
                      <m:t>𝑁</m:t>
                    </m:r>
                    <m:r>
                      <a:rPr lang="tr-TR" i="1">
                        <a:latin typeface="Cambria Math"/>
                      </a:rPr>
                      <m:t>−1 </m:t>
                    </m:r>
                  </m:oMath>
                </a14:m>
                <a:r>
                  <a:rPr lang="tr-TR" dirty="0"/>
                  <a:t> göndereceğimiz semboller olsun. </a:t>
                </a:r>
              </a:p>
              <a:p>
                <a:r>
                  <a:rPr lang="tr-TR" dirty="0"/>
                  <a:t>Bunların </a:t>
                </a:r>
                <a:r>
                  <a:rPr lang="tr-TR" dirty="0" err="1"/>
                  <a:t>IDFT’sini</a:t>
                </a:r>
                <a:r>
                  <a:rPr lang="tr-TR" dirty="0"/>
                  <a:t> alırız x[n]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i="1">
                                <a:latin typeface="Cambria Math"/>
                              </a:rPr>
                              <m:t>𝑁</m:t>
                            </m:r>
                          </m:e>
                        </m:rad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tr-TR" i="1">
                            <a:latin typeface="Cambria Math"/>
                          </a:rPr>
                          <m:t>𝑋</m:t>
                        </m:r>
                        <m:r>
                          <a:rPr lang="tr-TR" i="1">
                            <a:latin typeface="Cambria Math"/>
                          </a:rPr>
                          <m:t>[</m:t>
                        </m:r>
                        <m:r>
                          <a:rPr lang="tr-TR" i="1">
                            <a:latin typeface="Cambria Math"/>
                          </a:rPr>
                          <m:t>𝑖</m:t>
                        </m:r>
                        <m:r>
                          <a:rPr lang="tr-TR" i="1">
                            <a:latin typeface="Cambria Math"/>
                          </a:rPr>
                          <m:t>]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𝜋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𝑛𝑖</m:t>
                                </m:r>
                              </m:num>
                              <m:den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sup>
                        </m:sSup>
                      </m:e>
                    </m:nary>
                    <m:r>
                      <a:rPr lang="tr-TR" i="1">
                        <a:latin typeface="Cambria Math"/>
                      </a:rPr>
                      <m:t>, </m:t>
                    </m:r>
                    <m:r>
                      <a:rPr lang="tr-TR" i="1">
                        <a:latin typeface="Cambria Math"/>
                      </a:rPr>
                      <m:t>𝑛</m:t>
                    </m:r>
                    <m:r>
                      <a:rPr lang="tr-TR" i="1">
                        <a:latin typeface="Cambria Math"/>
                      </a:rPr>
                      <m:t>=0,…,</m:t>
                    </m:r>
                    <m:r>
                      <a:rPr lang="tr-TR" i="1">
                        <a:latin typeface="Cambria Math"/>
                      </a:rPr>
                      <m:t>𝑁</m:t>
                    </m:r>
                    <m:r>
                      <a:rPr lang="tr-TR" i="1">
                        <a:latin typeface="Cambria Math"/>
                      </a:rPr>
                      <m:t>−1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Çok taşıyıcılı sinyalin örnekleri oluşur</a:t>
                </a:r>
              </a:p>
              <a:p>
                <a:r>
                  <a:rPr lang="tr-TR" dirty="0"/>
                  <a:t>Mesaj kanaldan geçerken (</a:t>
                </a:r>
                <a:r>
                  <a:rPr lang="tr-TR" dirty="0" err="1"/>
                  <a:t>evrişim</a:t>
                </a:r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r>
                      <a:rPr lang="tr-TR" i="1">
                        <a:latin typeface="Cambria Math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𝑖</m:t>
                        </m:r>
                        <m:r>
                          <a:rPr lang="tr-TR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tr-TR" i="1">
                            <a:latin typeface="Cambria Math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𝑘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r>
                          <a:rPr lang="tr-TR" i="1">
                            <a:latin typeface="Cambria Math"/>
                          </a:rPr>
                          <m:t>[</m:t>
                        </m:r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]</m:t>
                        </m:r>
                      </m:e>
                    </m:nary>
                  </m:oMath>
                </a14:m>
                <a:endParaRPr lang="tr-TR" dirty="0"/>
              </a:p>
              <a:p>
                <a:pPr marL="0" indent="0">
                  <a:buNone/>
                </a:pPr>
                <a:endParaRPr lang="tr-TR" dirty="0"/>
              </a:p>
              <a:p>
                <a:endParaRPr lang="tr-TR" dirty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08720"/>
                <a:ext cx="8784976" cy="5688632"/>
              </a:xfrm>
              <a:blipFill>
                <a:blip r:embed="rId2"/>
                <a:stretch>
                  <a:fillRect l="-1180" t="-171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7685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8.7 OFDM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836712"/>
                <a:ext cx="8686800" cy="602128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Alıcıda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r>
                      <a:rPr lang="tr-TR" i="1">
                        <a:latin typeface="Cambria Math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tr-TR" dirty="0"/>
                  <a:t> </a:t>
                </a:r>
              </a:p>
              <a:p>
                <a:pPr lvl="1"/>
                <a:r>
                  <a:rPr lang="tr-TR" dirty="0"/>
                  <a:t>DFT uygulanır , ancak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Y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i</m:t>
                        </m:r>
                      </m:e>
                    </m:d>
                    <m:r>
                      <a:rPr lang="tr-TR" b="0" i="0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𝑋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𝐻</m:t>
                    </m:r>
                    <m:r>
                      <a:rPr lang="tr-TR" b="0" i="1" smtClean="0">
                        <a:latin typeface="Cambria Math"/>
                      </a:rPr>
                      <m:t>[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tr-TR" dirty="0"/>
                  <a:t> elde edilemez , çünkü dairesel </a:t>
                </a:r>
                <a:r>
                  <a:rPr lang="tr-TR" dirty="0" err="1"/>
                  <a:t>evrişim</a:t>
                </a:r>
                <a:r>
                  <a:rPr lang="tr-TR" dirty="0"/>
                  <a:t> elde edilir</a:t>
                </a:r>
              </a:p>
              <a:p>
                <a:pPr lvl="1"/>
                <a:r>
                  <a:rPr lang="tr-TR" dirty="0"/>
                  <a:t>Dairesel </a:t>
                </a:r>
                <a:r>
                  <a:rPr lang="tr-TR" dirty="0" err="1"/>
                  <a:t>evrişim</a:t>
                </a:r>
                <a:endParaRPr lang="tr-TR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  <a:ea typeface="Cambria Math"/>
                      </a:rPr>
                      <m:t>∎</m:t>
                    </m:r>
                    <m:r>
                      <a:rPr lang="tr-TR" i="1">
                        <a:latin typeface="Cambria Math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/>
                          </a:rPr>
                          <m:t>𝑖</m:t>
                        </m:r>
                        <m:r>
                          <a:rPr lang="tr-TR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tr-TR" i="1">
                            <a:latin typeface="Cambria Math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𝑘</m:t>
                            </m:r>
                          </m:e>
                        </m:d>
                        <m:r>
                          <a:rPr lang="tr-TR" i="1">
                            <a:latin typeface="Cambria Math"/>
                          </a:rPr>
                          <m:t>𝑥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𝑚𝑜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</m:d>
                              </m:e>
                            </m:d>
                          </m:e>
                          <m:sub/>
                        </m:sSub>
                      </m:e>
                    </m:nary>
                  </m:oMath>
                </a14:m>
                <a:endParaRPr lang="tr-TR" dirty="0"/>
              </a:p>
              <a:p>
                <a:pPr lvl="2"/>
                <a:r>
                  <a:rPr lang="tr-TR" dirty="0"/>
                  <a:t>Frekans alanında çarpıma karşılık gelir</a:t>
                </a:r>
              </a:p>
              <a:p>
                <a:pPr lvl="1"/>
                <a:r>
                  <a:rPr lang="tr-TR" dirty="0"/>
                  <a:t>Normal </a:t>
                </a:r>
                <a:r>
                  <a:rPr lang="tr-TR" dirty="0" err="1"/>
                  <a:t>evrişimi</a:t>
                </a:r>
                <a:r>
                  <a:rPr lang="tr-TR" dirty="0"/>
                  <a:t> dairesele çevirmek Çevrimsel ön ek (</a:t>
                </a:r>
                <a:r>
                  <a:rPr lang="tr-TR" dirty="0" err="1"/>
                  <a:t>cyclic</a:t>
                </a:r>
                <a:r>
                  <a:rPr lang="tr-TR" dirty="0"/>
                  <a:t> </a:t>
                </a:r>
                <a:r>
                  <a:rPr lang="tr-TR" dirty="0" err="1"/>
                  <a:t>prefix</a:t>
                </a:r>
                <a:r>
                  <a:rPr lang="tr-TR" dirty="0"/>
                  <a:t>)</a:t>
                </a:r>
              </a:p>
              <a:p>
                <a:r>
                  <a:rPr lang="tr-TR" dirty="0"/>
                  <a:t>Cyclic </a:t>
                </a:r>
                <a:r>
                  <a:rPr lang="tr-TR" dirty="0" err="1"/>
                  <a:t>Prefix</a:t>
                </a:r>
                <a:endParaRPr lang="tr-TR" dirty="0"/>
              </a:p>
              <a:p>
                <a:pPr lvl="1"/>
                <a:r>
                  <a:rPr lang="tr-TR" dirty="0"/>
                  <a:t>Kanal uzunluğu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tr-TR" dirty="0"/>
                  <a:t> olsun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…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r>
                      <a:rPr lang="tr-TR" i="1">
                        <a:latin typeface="Cambria Math"/>
                      </a:rPr>
                      <m:t>[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tr-TR" i="1">
                        <a:latin typeface="Cambria Math"/>
                      </a:rPr>
                      <m:t>]</m:t>
                    </m:r>
                  </m:oMath>
                </a14:m>
                <a:r>
                  <a:rPr lang="tr-TR" dirty="0"/>
                  <a:t> şeklinde bir filtre denebilir</a:t>
                </a:r>
              </a:p>
              <a:p>
                <a:pPr lvl="1"/>
                <a:r>
                  <a:rPr lang="tr-TR" dirty="0"/>
                  <a:t>x[n] serisinin son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tr-TR" dirty="0"/>
                  <a:t> elemanını baş tarafına kopyalarız</a:t>
                </a:r>
              </a:p>
              <a:p>
                <a:pPr lvl="1"/>
                <a:r>
                  <a:rPr lang="tr-TR" dirty="0"/>
                  <a:t>Bu durumda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tr-TR" i="1">
                        <a:latin typeface="Cambria Math"/>
                        <a:ea typeface="Cambria Math"/>
                      </a:rPr>
                      <m:t>∎</m:t>
                    </m:r>
                    <m:r>
                      <a:rPr lang="tr-TR" i="1">
                        <a:latin typeface="Cambria Math"/>
                        <a:ea typeface="Cambria Math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tr-TR" dirty="0"/>
                  <a:t> olur</a:t>
                </a:r>
              </a:p>
              <a:p>
                <a:pPr lvl="1"/>
                <a:r>
                  <a:rPr lang="tr-TR" dirty="0"/>
                  <a:t>Sistem tasarımı basitleşir (Alıcıda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𝑋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𝑌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/</m:t>
                    </m:r>
                    <m:r>
                      <a:rPr lang="tr-TR" b="0" i="1" smtClean="0">
                        <a:latin typeface="Cambria Math"/>
                      </a:rPr>
                      <m:t>𝐻</m:t>
                    </m:r>
                    <m:r>
                      <a:rPr lang="tr-TR" b="0" i="1" smtClean="0">
                        <a:latin typeface="Cambria Math"/>
                      </a:rPr>
                      <m:t>[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Bu aynı zamanda </a:t>
                </a:r>
                <a:r>
                  <a:rPr lang="tr-TR" dirty="0" err="1"/>
                  <a:t>ISI’ı</a:t>
                </a:r>
                <a:r>
                  <a:rPr lang="tr-TR" dirty="0"/>
                  <a:t> yok eder.</a:t>
                </a:r>
              </a:p>
              <a:p>
                <a:pPr lvl="1"/>
                <a:r>
                  <a:rPr lang="tr-TR" dirty="0"/>
                  <a:t>Ancak ek yük de oluşur</a:t>
                </a:r>
              </a:p>
              <a:p>
                <a:r>
                  <a:rPr lang="tr-TR" b="1" dirty="0" err="1"/>
                  <a:t>Example</a:t>
                </a:r>
                <a:r>
                  <a:rPr lang="tr-TR" b="1" dirty="0"/>
                  <a:t> 12.4</a:t>
                </a:r>
                <a:r>
                  <a:rPr lang="tr-TR" dirty="0"/>
                  <a:t>: 1MHz OFDM, 16 QAM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𝛽</m:t>
                    </m:r>
                    <m:r>
                      <a:rPr lang="tr-TR" b="0" i="1" smtClean="0">
                        <a:latin typeface="Cambria Math"/>
                      </a:rPr>
                      <m:t>,</m:t>
                    </m:r>
                    <m:r>
                      <a:rPr lang="tr-TR" b="0" i="1" smtClean="0">
                        <a:latin typeface="Cambria Math"/>
                      </a:rPr>
                      <m:t>𝜖</m:t>
                    </m:r>
                    <m:r>
                      <a:rPr lang="tr-TR" b="0" i="1" smtClean="0">
                        <a:latin typeface="Cambria Math"/>
                      </a:rPr>
                      <m:t>=0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=5</m:t>
                    </m:r>
                    <m:r>
                      <a:rPr lang="tr-TR" b="0" i="1" smtClean="0">
                        <a:latin typeface="Cambria Math"/>
                      </a:rPr>
                      <m:t>𝜇</m:t>
                    </m:r>
                    <m:r>
                      <a:rPr lang="tr-TR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tr-TR" dirty="0"/>
                  <a:t>, N=128,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𝜇</m:t>
                    </m:r>
                    <m:r>
                      <a:rPr lang="tr-TR" b="0" i="1" smtClean="0">
                        <a:latin typeface="Cambria Math"/>
                      </a:rPr>
                      <m:t>=8</m:t>
                    </m:r>
                  </m:oMath>
                </a14:m>
                <a:r>
                  <a:rPr lang="tr-TR" dirty="0"/>
                  <a:t>, </a:t>
                </a:r>
                <a:r>
                  <a:rPr lang="tr-TR" b="1" dirty="0"/>
                  <a:t>BUL</a:t>
                </a:r>
                <a:r>
                  <a:rPr lang="tr-TR" dirty="0"/>
                  <a:t>: Alt taşıyıcı bant genişliği, OFDM sembol süresi, veri hızı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836712"/>
                <a:ext cx="8686800" cy="6021288"/>
              </a:xfrm>
              <a:blipFill rotWithShape="1">
                <a:blip r:embed="rId2"/>
                <a:stretch>
                  <a:fillRect l="-982" t="-1822" r="-1193" b="-18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749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624"/>
            <a:ext cx="8424936" cy="308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9000"/>
            <a:ext cx="8952200" cy="326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171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8.7 OFDM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1"/>
                <a:ext cx="8229600" cy="561662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Dezavantaj: Yüksek Tepe Ortalama Güç Oranı (PAPR)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𝑃𝐴𝑅</m:t>
                    </m:r>
                    <m:r>
                      <a:rPr lang="tr-TR" b="0" i="1" smtClean="0">
                        <a:latin typeface="Cambria Math"/>
                      </a:rPr>
                      <m:t>≜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[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]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/>
                              </a:rPr>
                              <m:t>[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[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]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/>
                              </a:rPr>
                              <m:t>]</m:t>
                            </m:r>
                          </m:den>
                        </m:f>
                      </m:e>
                    </m:func>
                    <m:r>
                      <a:rPr lang="tr-TR" b="0" i="1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tr-TR" dirty="0"/>
                  <a:t>(sabit:0dB, sinüs: 3dB)</a:t>
                </a:r>
              </a:p>
              <a:p>
                <a:pPr lvl="1"/>
                <a:r>
                  <a:rPr lang="tr-TR" dirty="0"/>
                  <a:t>Anlık güç ortalamadan çok yüksek olabilir</a:t>
                </a:r>
              </a:p>
              <a:p>
                <a:pPr lvl="2"/>
                <a:r>
                  <a:rPr lang="tr-TR" dirty="0"/>
                  <a:t>Güç yükselteçleri </a:t>
                </a:r>
                <a:r>
                  <a:rPr lang="tr-TR" dirty="0" err="1"/>
                  <a:t>sature</a:t>
                </a:r>
                <a:r>
                  <a:rPr lang="tr-TR" dirty="0"/>
                  <a:t> olur, sinyal bozulur (Neden?)</a:t>
                </a:r>
              </a:p>
              <a:p>
                <a:pPr lvl="2"/>
                <a:r>
                  <a:rPr lang="tr-TR" dirty="0"/>
                  <a:t>Gücü düşürüp daha az verimli bölgede çalıştırmak durumunda kalınır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𝑁</m:t>
                                </m:r>
                              </m:e>
                            </m:rad>
                          </m:den>
                        </m:f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/>
                      </a:rPr>
                      <m:t>=1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</m:rad>
                              </m:den>
                            </m:f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tr-TR" i="1">
                                        <a:latin typeface="Cambria Math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tr-TR" i="1">
                                        <a:latin typeface="Cambria Math"/>
                                      </a:rPr>
                                      <m:t>+…+</m:t>
                                    </m:r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tr-T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𝑁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𝑁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Taşıyıcı sayısı arttıkça PAPR artar</a:t>
                </a:r>
              </a:p>
              <a:p>
                <a:r>
                  <a:rPr lang="tr-TR" dirty="0"/>
                  <a:t>Frekans Hataları</a:t>
                </a:r>
              </a:p>
              <a:p>
                <a:pPr lvl="1"/>
                <a:r>
                  <a:rPr lang="tr-TR" dirty="0" err="1"/>
                  <a:t>Osilatör</a:t>
                </a:r>
                <a:r>
                  <a:rPr lang="tr-TR" dirty="0"/>
                  <a:t> hataları, </a:t>
                </a:r>
                <a:r>
                  <a:rPr lang="tr-TR" dirty="0" err="1"/>
                  <a:t>Doppler</a:t>
                </a:r>
                <a:r>
                  <a:rPr lang="tr-TR" dirty="0"/>
                  <a:t>, Zamanlama hataları</a:t>
                </a:r>
              </a:p>
              <a:p>
                <a:pPr lvl="1"/>
                <a:r>
                  <a:rPr lang="tr-TR" dirty="0"/>
                  <a:t>5GHz, 1ppm, 500Hz kayma olabilir</a:t>
                </a:r>
              </a:p>
              <a:p>
                <a:pPr lvl="1"/>
                <a:r>
                  <a:rPr lang="tr-TR" dirty="0"/>
                  <a:t>N arttıkça hatanın etkisi artar</a:t>
                </a:r>
              </a:p>
              <a:p>
                <a:pPr marL="0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1"/>
                <a:ext cx="8229600" cy="5616623"/>
              </a:xfrm>
              <a:blipFill rotWithShape="1">
                <a:blip r:embed="rId2"/>
                <a:stretch>
                  <a:fillRect l="-1185" t="-2172" b="-16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2517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dirty="0"/>
              <a:t>8.7 OFDM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80728"/>
                <a:ext cx="8568952" cy="576064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IEEE 802.11a Wireless LAN: , 5GHz bölgesinde</a:t>
                </a:r>
              </a:p>
              <a:p>
                <a:pPr lvl="1"/>
                <a:r>
                  <a:rPr lang="tr-TR" dirty="0"/>
                  <a:t>300MHz bant genişliğinde</a:t>
                </a:r>
              </a:p>
              <a:p>
                <a:pPr lvl="1"/>
                <a:r>
                  <a:rPr lang="tr-TR" dirty="0"/>
                  <a:t>20Mhz bantlara ayrılmış</a:t>
                </a:r>
              </a:p>
              <a:p>
                <a:r>
                  <a:rPr lang="tr-TR" dirty="0"/>
                  <a:t>IEEE 802.11g : 2.4 GHz ISM bölgesinde</a:t>
                </a:r>
              </a:p>
              <a:p>
                <a:pPr lvl="1"/>
                <a:r>
                  <a:rPr lang="tr-TR" dirty="0"/>
                  <a:t>Diğer özellikleri aynı</a:t>
                </a:r>
              </a:p>
              <a:p>
                <a:r>
                  <a:rPr lang="tr-TR" dirty="0"/>
                  <a:t>N=64 taşıyıcı, 48 tanesi veri iletiminde kullanılır</a:t>
                </a:r>
              </a:p>
              <a:p>
                <a:pPr lvl="1"/>
                <a:r>
                  <a:rPr lang="tr-TR" dirty="0"/>
                  <a:t>Dıştaki 12 tanesi girişim yaratmamak için kullanılmaz</a:t>
                </a:r>
              </a:p>
              <a:p>
                <a:pPr lvl="1"/>
                <a:r>
                  <a:rPr lang="tr-TR" dirty="0"/>
                  <a:t>Çevrimsel ön ek: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𝜇</m:t>
                    </m:r>
                    <m:r>
                      <a:rPr lang="tr-TR" b="0" i="1" smtClean="0">
                        <a:latin typeface="Cambria Math"/>
                      </a:rPr>
                      <m:t>=16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Hata düzelten kodlar: </a:t>
                </a:r>
                <a:r>
                  <a:rPr lang="tr-TR" dirty="0" err="1"/>
                  <a:t>Evrişimsel</a:t>
                </a:r>
                <a:r>
                  <a:rPr lang="tr-TR" dirty="0"/>
                  <a:t> r=1/2, 2/3, ¾</a:t>
                </a:r>
              </a:p>
              <a:p>
                <a:pPr lvl="1"/>
                <a:r>
                  <a:rPr lang="tr-TR" dirty="0" err="1"/>
                  <a:t>Kipleme</a:t>
                </a:r>
                <a:r>
                  <a:rPr lang="tr-TR" dirty="0"/>
                  <a:t>: BPSK, QPSK, 16-QAM, 64-QAM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20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𝑀𝐻𝑧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64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=312.5 </m:t>
                    </m:r>
                    <m:r>
                      <a:rPr lang="tr-TR" b="0" i="1" smtClean="0">
                        <a:latin typeface="Cambria Math"/>
                      </a:rPr>
                      <m:t>𝑘𝐻𝑧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=16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20</m:t>
                        </m:r>
                        <m:r>
                          <a:rPr lang="tr-TR" b="0" i="1" smtClean="0">
                            <a:latin typeface="Cambria Math"/>
                          </a:rPr>
                          <m:t>𝑀𝐻𝑧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=0.8</m:t>
                    </m:r>
                    <m:r>
                      <a:rPr lang="tr-TR" b="0" i="1" smtClean="0">
                        <a:latin typeface="Cambria Math"/>
                      </a:rPr>
                      <m:t>𝜇</m:t>
                    </m:r>
                    <m:r>
                      <a:rPr lang="tr-TR" b="0" i="1" smtClean="0">
                        <a:latin typeface="Cambria Math"/>
                      </a:rPr>
                      <m:t>𝑠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16+64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tr-TR" b="0" i="0" smtClean="0">
                        <a:latin typeface="Cambria Math"/>
                      </a:rPr>
                      <m:t>=4</m:t>
                    </m:r>
                    <m:r>
                      <a:rPr lang="tr-TR" b="0" i="1" smtClean="0">
                        <a:latin typeface="Cambria Math"/>
                      </a:rPr>
                      <m:t>𝜇</m:t>
                    </m:r>
                    <m:r>
                      <a:rPr lang="tr-TR" b="0" i="1" smtClean="0">
                        <a:latin typeface="Cambria Math"/>
                      </a:rPr>
                      <m:t>𝑠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=48 </m:t>
                    </m:r>
                    <m:r>
                      <a:rPr lang="tr-TR" b="0" i="1" smtClean="0">
                        <a:latin typeface="Cambria Math"/>
                      </a:rPr>
                      <m:t>𝑡𝑎</m:t>
                    </m:r>
                    <m:r>
                      <a:rPr lang="tr-TR" b="0" i="1" smtClean="0">
                        <a:latin typeface="Cambria Math"/>
                      </a:rPr>
                      <m:t>ş</m:t>
                    </m:r>
                    <m:r>
                      <a:rPr lang="tr-TR" b="0" i="1" smtClean="0">
                        <a:latin typeface="Cambria Math"/>
                      </a:rPr>
                      <m:t>𝚤𝑦𝚤𝑐𝚤</m:t>
                    </m:r>
                    <m:r>
                      <a:rPr lang="tr-TR" b="0" i="1" smtClean="0">
                        <a:latin typeface="Cambria Math"/>
                      </a:rPr>
                      <m:t>×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0.5 </m:t>
                        </m:r>
                        <m:r>
                          <a:rPr lang="tr-TR" b="0" i="1" smtClean="0">
                            <a:latin typeface="Cambria Math"/>
                          </a:rPr>
                          <m:t>𝑘𝑜𝑑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𝑜𝑟𝑎𝑛𝚤</m:t>
                        </m:r>
                        <m:r>
                          <a:rPr lang="tr-TR" b="0" i="1" smtClean="0">
                            <a:latin typeface="Cambria Math"/>
                          </a:rPr>
                          <m:t>×1</m:t>
                        </m:r>
                        <m:r>
                          <a:rPr lang="tr-TR" b="0" i="1" smtClean="0">
                            <a:latin typeface="Cambria Math"/>
                          </a:rPr>
                          <m:t>𝑏𝑖𝑡</m:t>
                        </m:r>
                        <m:r>
                          <a:rPr lang="tr-TR" b="0" i="1" smtClean="0">
                            <a:latin typeface="Cambria Math"/>
                          </a:rPr>
                          <m:t>/</m:t>
                        </m:r>
                        <m:r>
                          <a:rPr lang="tr-TR" b="0" i="1" smtClean="0">
                            <a:latin typeface="Cambria Math"/>
                          </a:rPr>
                          <m:t>𝑠𝑒𝑚𝑏𝑜𝑙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4×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−6</m:t>
                            </m:r>
                          </m:sup>
                        </m:sSup>
                        <m:r>
                          <a:rPr lang="tr-TR" b="0" i="1" smtClean="0">
                            <a:latin typeface="Cambria Math"/>
                          </a:rPr>
                          <m:t>𝑠𝑛</m:t>
                        </m:r>
                      </m:den>
                    </m:f>
                    <m:r>
                      <a:rPr lang="tr-TR" b="0" i="0" smtClean="0">
                        <a:latin typeface="Cambria Math"/>
                      </a:rPr>
                      <m:t>=6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Mbps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𝑎𝑥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=48 </m:t>
                    </m:r>
                    <m:r>
                      <a:rPr lang="tr-TR" i="1">
                        <a:latin typeface="Cambria Math"/>
                      </a:rPr>
                      <m:t>𝑡𝑎</m:t>
                    </m:r>
                    <m:r>
                      <a:rPr lang="tr-TR" i="1">
                        <a:latin typeface="Cambria Math"/>
                      </a:rPr>
                      <m:t>ş</m:t>
                    </m:r>
                    <m:r>
                      <a:rPr lang="tr-TR" i="1">
                        <a:latin typeface="Cambria Math"/>
                      </a:rPr>
                      <m:t>𝚤𝑦𝚤𝑐𝚤</m:t>
                    </m:r>
                    <m:r>
                      <a:rPr lang="tr-TR" i="1">
                        <a:latin typeface="Cambria Math"/>
                      </a:rPr>
                      <m:t>×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0.</m:t>
                        </m:r>
                        <m:r>
                          <a:rPr lang="tr-TR" b="0" i="1" smtClean="0">
                            <a:latin typeface="Cambria Math"/>
                          </a:rPr>
                          <m:t>7</m:t>
                        </m:r>
                        <m:r>
                          <a:rPr lang="tr-TR" i="1">
                            <a:latin typeface="Cambria Math"/>
                          </a:rPr>
                          <m:t>5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𝑘𝑜𝑑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𝑜𝑟𝑎𝑛𝚤</m:t>
                        </m:r>
                        <m:r>
                          <a:rPr lang="tr-TR" b="0" i="1" smtClean="0">
                            <a:latin typeface="Cambria Math"/>
                          </a:rPr>
                          <m:t>×6 </m:t>
                        </m:r>
                        <m:r>
                          <a:rPr lang="tr-TR" b="0" i="1" smtClean="0">
                            <a:latin typeface="Cambria Math"/>
                          </a:rPr>
                          <m:t>𝑏𝑖𝑡</m:t>
                        </m:r>
                        <m:r>
                          <a:rPr lang="tr-TR" b="0" i="1" smtClean="0">
                            <a:latin typeface="Cambria Math"/>
                          </a:rPr>
                          <m:t>/</m:t>
                        </m:r>
                        <m:r>
                          <a:rPr lang="tr-TR" b="0" i="1" smtClean="0">
                            <a:latin typeface="Cambria Math"/>
                          </a:rPr>
                          <m:t>𝑠𝑒𝑚𝑏𝑜𝑙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4×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−6</m:t>
                            </m:r>
                          </m:sup>
                        </m:sSup>
                        <m:r>
                          <a:rPr lang="tr-TR" i="1">
                            <a:latin typeface="Cambria Math"/>
                          </a:rPr>
                          <m:t>𝑠𝑛</m:t>
                        </m:r>
                      </m:den>
                    </m:f>
                    <m:r>
                      <a:rPr lang="tr-TR">
                        <a:latin typeface="Cambria Math"/>
                      </a:rPr>
                      <m:t>=</m:t>
                    </m:r>
                    <m:r>
                      <a:rPr lang="tr-TR" b="0" i="0" smtClean="0">
                        <a:latin typeface="Cambria Math"/>
                      </a:rPr>
                      <m:t>54</m:t>
                    </m:r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Mbps</m:t>
                    </m:r>
                  </m:oMath>
                </a14:m>
                <a:endParaRPr lang="tr-TR" dirty="0"/>
              </a:p>
              <a:p>
                <a:endParaRPr lang="tr-TR" dirty="0"/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80728"/>
                <a:ext cx="8568952" cy="5760640"/>
              </a:xfrm>
              <a:blipFill rotWithShape="1">
                <a:blip r:embed="rId2"/>
                <a:stretch>
                  <a:fillRect l="-782" t="-16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674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Çözülebilecek sorular</a:t>
            </a:r>
          </a:p>
          <a:p>
            <a:pPr lvl="1"/>
            <a:r>
              <a:rPr lang="tr-TR" dirty="0"/>
              <a:t>2, 3,5,7,9,10,14,15,16,17,18,19,20,21,22,23,</a:t>
            </a:r>
          </a:p>
          <a:p>
            <a:pPr lvl="1"/>
            <a:r>
              <a:rPr lang="tr-TR" dirty="0"/>
              <a:t>31,32,33,34,35,36,37,38,39,</a:t>
            </a:r>
          </a:p>
          <a:p>
            <a:pPr lvl="1"/>
            <a:r>
              <a:rPr lang="tr-TR" dirty="0"/>
              <a:t>40,41,42,43,44,45,48,	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684106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9827</TotalTime>
  <Words>539</Words>
  <Application>Microsoft Office PowerPoint</Application>
  <PresentationFormat>Ekran Gösterisi (4:3)</PresentationFormat>
  <Paragraphs>272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8" baseType="lpstr">
      <vt:lpstr>Arial</vt:lpstr>
      <vt:lpstr>Calibri</vt:lpstr>
      <vt:lpstr>Cambria Math</vt:lpstr>
      <vt:lpstr>Wingdings</vt:lpstr>
      <vt:lpstr>Ofis Teması</vt:lpstr>
      <vt:lpstr>Bant Sınırlı Kanallarda Sayısal İletim</vt:lpstr>
      <vt:lpstr>8.1 Bant Sınırlı kanallarda Sayısal İletim</vt:lpstr>
      <vt:lpstr>8.1 Bant Sınırlı kanallarda Sayısal İletim</vt:lpstr>
      <vt:lpstr>8.2 Güç Spektrumu</vt:lpstr>
      <vt:lpstr>PowerPoint Sunusu</vt:lpstr>
      <vt:lpstr>8.4 Bant sınırlı kanallar için sinyal tasarımı</vt:lpstr>
      <vt:lpstr>8.3 Bant sınırlı kanallar için sinyal tasarımı</vt:lpstr>
      <vt:lpstr>PowerPoint Sunusu</vt:lpstr>
      <vt:lpstr>8.3 Bant sınırlı kanallar için sinyal tasarımı</vt:lpstr>
      <vt:lpstr>8.4 Bant Sınırlı İletimde Hata İhtimali</vt:lpstr>
      <vt:lpstr>PowerPoint Sunusu</vt:lpstr>
      <vt:lpstr>8.4.3 Bant Sınırlı İletimde Hata İhtimali</vt:lpstr>
      <vt:lpstr>8.5 Sinyallerin Hafızalı Kiplenimi</vt:lpstr>
      <vt:lpstr>8.5 Sinyallerin Hafızalı Kiplenimi</vt:lpstr>
      <vt:lpstr>8.5 Sinyallerin Hafızalı Kiplenimi</vt:lpstr>
      <vt:lpstr>8.5 Sinyallerin Hafızalı Kiplenimi</vt:lpstr>
      <vt:lpstr>8.5 Sinyallerin Hafızalı Kiplenimi</vt:lpstr>
      <vt:lpstr>8.5 Sinyallerin Hafızalı Kiplenimi</vt:lpstr>
      <vt:lpstr>8.6 Kanal Bozulması</vt:lpstr>
      <vt:lpstr>İletici Kanal durumunu biliyorsa</vt:lpstr>
      <vt:lpstr>8.6.2 Kanal Denkleştirme (Equalization)</vt:lpstr>
      <vt:lpstr>8.6.2 Kanal Denkleştirme </vt:lpstr>
      <vt:lpstr>8.6.2 Kanal Denkleştirme </vt:lpstr>
      <vt:lpstr>8.6.2 Kanal Denkleştirme </vt:lpstr>
      <vt:lpstr>8.7 Çok Taşıyıcılı İletim</vt:lpstr>
      <vt:lpstr>PowerPoint Sunusu</vt:lpstr>
      <vt:lpstr>Daha pratik olan çok taşıyıcılı alıcı</vt:lpstr>
      <vt:lpstr>8.7 Çok Taşıyıcılı İletim</vt:lpstr>
      <vt:lpstr>8.7 OFDM</vt:lpstr>
      <vt:lpstr>PowerPoint Sunusu</vt:lpstr>
      <vt:lpstr>8.7 OFDM</vt:lpstr>
      <vt:lpstr>8.7 OFDM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Bant Sınırlı Kanallarda Sayısal İletim</dc:title>
  <dc:creator>yasemin doğan girici</dc:creator>
  <cp:lastModifiedBy>samsung</cp:lastModifiedBy>
  <cp:revision>144</cp:revision>
  <dcterms:created xsi:type="dcterms:W3CDTF">2012-08-22T12:52:55Z</dcterms:created>
  <dcterms:modified xsi:type="dcterms:W3CDTF">2016-03-08T15:19:17Z</dcterms:modified>
</cp:coreProperties>
</file>