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91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93" r:id="rId20"/>
    <p:sldId id="273" r:id="rId21"/>
    <p:sldId id="274" r:id="rId22"/>
    <p:sldId id="276" r:id="rId23"/>
    <p:sldId id="275" r:id="rId24"/>
    <p:sldId id="277" r:id="rId25"/>
    <p:sldId id="278" r:id="rId26"/>
    <p:sldId id="294" r:id="rId27"/>
    <p:sldId id="279" r:id="rId28"/>
    <p:sldId id="280" r:id="rId29"/>
    <p:sldId id="289" r:id="rId30"/>
    <p:sldId id="290" r:id="rId31"/>
    <p:sldId id="295" r:id="rId32"/>
    <p:sldId id="281" r:id="rId33"/>
    <p:sldId id="282" r:id="rId34"/>
    <p:sldId id="283" r:id="rId35"/>
    <p:sldId id="284" r:id="rId36"/>
    <p:sldId id="296" r:id="rId37"/>
    <p:sldId id="285" r:id="rId38"/>
    <p:sldId id="288" r:id="rId39"/>
    <p:sldId id="286" r:id="rId40"/>
    <p:sldId id="292" r:id="rId4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30B-B963-4158-A77D-3466B20C3A41}" type="datetimeFigureOut">
              <a:rPr lang="tr-TR" smtClean="0"/>
              <a:t>16.2.2016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7D98B-50B7-451A-B582-64069EC5A3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4665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30B-B963-4158-A77D-3466B20C3A41}" type="datetimeFigureOut">
              <a:rPr lang="tr-TR" smtClean="0"/>
              <a:t>16.2.2016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7D98B-50B7-451A-B582-64069EC5A3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557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30B-B963-4158-A77D-3466B20C3A41}" type="datetimeFigureOut">
              <a:rPr lang="tr-TR" smtClean="0"/>
              <a:t>16.2.2016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7D98B-50B7-451A-B582-64069EC5A3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0704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30B-B963-4158-A77D-3466B20C3A41}" type="datetimeFigureOut">
              <a:rPr lang="tr-TR" smtClean="0"/>
              <a:t>16.2.2016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7D98B-50B7-451A-B582-64069EC5A3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4447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30B-B963-4158-A77D-3466B20C3A41}" type="datetimeFigureOut">
              <a:rPr lang="tr-TR" smtClean="0"/>
              <a:t>16.2.2016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7D98B-50B7-451A-B582-64069EC5A3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2197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30B-B963-4158-A77D-3466B20C3A41}" type="datetimeFigureOut">
              <a:rPr lang="tr-TR" smtClean="0"/>
              <a:t>16.2.2016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7D98B-50B7-451A-B582-64069EC5A3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6078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30B-B963-4158-A77D-3466B20C3A41}" type="datetimeFigureOut">
              <a:rPr lang="tr-TR" smtClean="0"/>
              <a:t>16.2.2016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7D98B-50B7-451A-B582-64069EC5A3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5628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30B-B963-4158-A77D-3466B20C3A41}" type="datetimeFigureOut">
              <a:rPr lang="tr-TR" smtClean="0"/>
              <a:t>16.2.2016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7D98B-50B7-451A-B582-64069EC5A3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3997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30B-B963-4158-A77D-3466B20C3A41}" type="datetimeFigureOut">
              <a:rPr lang="tr-TR" smtClean="0"/>
              <a:t>16.2.2016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7D98B-50B7-451A-B582-64069EC5A3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4932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30B-B963-4158-A77D-3466B20C3A41}" type="datetimeFigureOut">
              <a:rPr lang="tr-TR" smtClean="0"/>
              <a:t>16.2.2016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7D98B-50B7-451A-B582-64069EC5A3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1169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30B-B963-4158-A77D-3466B20C3A41}" type="datetimeFigureOut">
              <a:rPr lang="tr-TR" smtClean="0"/>
              <a:t>16.2.2016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7D98B-50B7-451A-B582-64069EC5A3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5608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0730B-B963-4158-A77D-3466B20C3A41}" type="datetimeFigureOut">
              <a:rPr lang="tr-TR" smtClean="0"/>
              <a:t>16.2.2016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7D98B-50B7-451A-B582-64069EC5A3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10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Toplanır Beyaz Gauss Gürültülü Kanalda Sayısal İletim</a:t>
            </a:r>
            <a:endParaRPr lang="en-US" dirty="0"/>
          </a:p>
        </p:txBody>
      </p:sp>
      <p:sp>
        <p:nvSpPr>
          <p:cNvPr id="5" name="Alt Başlık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tr-TR" dirty="0" err="1" smtClean="0"/>
              <a:t>Chapter</a:t>
            </a:r>
            <a:r>
              <a:rPr lang="tr-TR" dirty="0" smtClean="0"/>
              <a:t> 7</a:t>
            </a:r>
          </a:p>
          <a:p>
            <a:pPr marL="0" indent="0" algn="ctr">
              <a:buNone/>
              <a:defRPr/>
            </a:pPr>
            <a:r>
              <a:rPr lang="tr-TR" dirty="0" err="1" smtClean="0"/>
              <a:t>Proakis</a:t>
            </a:r>
            <a:r>
              <a:rPr lang="tr-TR" dirty="0" smtClean="0"/>
              <a:t> , </a:t>
            </a:r>
            <a:r>
              <a:rPr lang="tr-TR" dirty="0" err="1" smtClean="0"/>
              <a:t>Salehi</a:t>
            </a:r>
            <a:r>
              <a:rPr lang="tr-TR" dirty="0" smtClean="0"/>
              <a:t> 2nd 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571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7.1 Sinyallerin Geometrik İfadesi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8"/>
                <a:ext cx="8229600" cy="5145435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 smtClean="0"/>
                  <a:t>Toplanır Beyaz Gauss Gürültüsü</a:t>
                </a:r>
              </a:p>
              <a:p>
                <a:pPr lvl="1"/>
                <a:r>
                  <a:rPr lang="tr-TR" dirty="0" smtClean="0"/>
                  <a:t>Basit ve gerçekçi bir model</a:t>
                </a:r>
              </a:p>
              <a:p>
                <a:r>
                  <a:rPr lang="tr-TR" dirty="0" err="1" smtClean="0"/>
                  <a:t>Tabanbant</a:t>
                </a:r>
                <a:r>
                  <a:rPr lang="tr-TR" dirty="0" smtClean="0"/>
                  <a:t> (</a:t>
                </a:r>
                <a:r>
                  <a:rPr lang="tr-TR" dirty="0" err="1" smtClean="0"/>
                  <a:t>Baseband</a:t>
                </a:r>
                <a:r>
                  <a:rPr lang="tr-TR" dirty="0" smtClean="0"/>
                  <a:t>) İletim (cos ile çarpılmamış)</a:t>
                </a:r>
              </a:p>
              <a:p>
                <a:pPr lvl="1"/>
                <a:r>
                  <a:rPr lang="tr-TR" dirty="0" smtClean="0"/>
                  <a:t>Gerçekçi değil ama Başlangıçtaki varsayımımız</a:t>
                </a:r>
              </a:p>
              <a:p>
                <a:r>
                  <a:rPr lang="tr-TR" dirty="0" smtClean="0"/>
                  <a:t>Diyelim ki 64 sinyalden birini gönderiyoruz (8 bit)</a:t>
                </a:r>
              </a:p>
              <a:p>
                <a:pPr lvl="1"/>
                <a:r>
                  <a:rPr lang="tr-TR" dirty="0" smtClean="0"/>
                  <a:t>Alıcı 64 sinyali </a:t>
                </a:r>
                <a:r>
                  <a:rPr lang="tr-TR" dirty="0" err="1" smtClean="0"/>
                  <a:t>check</a:t>
                </a:r>
                <a:r>
                  <a:rPr lang="tr-TR" dirty="0" smtClean="0"/>
                  <a:t> etmeli mi?</a:t>
                </a:r>
              </a:p>
              <a:p>
                <a:pPr lvl="1"/>
                <a:r>
                  <a:rPr lang="tr-TR" dirty="0" smtClean="0"/>
                  <a:t>Bu sinyaller belki iki adet dikgen sinyal ile ifade edilebiliyordur? (ör. QAM)</a:t>
                </a:r>
              </a:p>
              <a:p>
                <a:pPr lvl="1"/>
                <a:r>
                  <a:rPr lang="tr-TR" dirty="0" smtClean="0"/>
                  <a:t>Dikgen: Çarpımlarının integrali sıfır (ör. Sin ve cos)</a:t>
                </a:r>
              </a:p>
              <a:p>
                <a:r>
                  <a:rPr lang="tr-TR" dirty="0" smtClean="0"/>
                  <a:t>Gram-</a:t>
                </a:r>
                <a:r>
                  <a:rPr lang="tr-TR" dirty="0" err="1" smtClean="0"/>
                  <a:t>Schmidt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Dikgenleştirme</a:t>
                </a:r>
                <a:r>
                  <a:rPr lang="tr-TR" dirty="0" smtClean="0"/>
                  <a:t> Yöntemi</a:t>
                </a:r>
              </a:p>
              <a:p>
                <a:pPr lvl="1"/>
                <a:r>
                  <a:rPr lang="tr-TR" dirty="0" smtClean="0"/>
                  <a:t>Elimizdeki sinyalleri birim enerjili ve birbirine dik sinyaller cinsinden yazacağız.</a:t>
                </a:r>
              </a:p>
              <a:p>
                <a:pPr lvl="1"/>
                <a:r>
                  <a:rPr lang="tr-TR" dirty="0" smtClean="0"/>
                  <a:t>M adet sinyal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𝑖</m:t>
                    </m:r>
                    <m:r>
                      <a:rPr lang="tr-TR" b="0" i="1" smtClean="0">
                        <a:latin typeface="Cambria Math"/>
                      </a:rPr>
                      <m:t>=1…</m:t>
                    </m:r>
                    <m:r>
                      <a:rPr lang="tr-TR" b="0" i="1" smtClean="0">
                        <a:latin typeface="Cambria Math"/>
                      </a:rPr>
                      <m:t>𝑀</m:t>
                    </m:r>
                  </m:oMath>
                </a14:m>
                <a:endParaRPr lang="tr-TR" b="0" dirty="0" smtClean="0"/>
              </a:p>
              <a:p>
                <a:pPr lvl="1"/>
                <a:r>
                  <a:rPr lang="tr-TR" dirty="0" smtClean="0"/>
                  <a:t>Enerjileri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smtClean="0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+</m:t>
                        </m:r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tr-TR" i="1">
                            <a:latin typeface="Cambria Math"/>
                          </a:rPr>
                          <m:t>ⅆ</m:t>
                        </m:r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nary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8"/>
                <a:ext cx="8229600" cy="5145435"/>
              </a:xfrm>
              <a:blipFill>
                <a:blip r:embed="rId2"/>
                <a:stretch>
                  <a:fillRect l="-1037" t="-225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3859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/>
          <p:cNvSpPr txBox="1">
            <a:spLocks/>
          </p:cNvSpPr>
          <p:nvPr/>
        </p:nvSpPr>
        <p:spPr>
          <a:xfrm>
            <a:off x="395536" y="274638"/>
            <a:ext cx="8229600" cy="63408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7.1 Sinyallerin Geometrik İfadesi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İçerik Yer Tutucusu 2"/>
              <p:cNvSpPr txBox="1">
                <a:spLocks/>
              </p:cNvSpPr>
              <p:nvPr/>
            </p:nvSpPr>
            <p:spPr>
              <a:xfrm>
                <a:off x="395536" y="1052736"/>
                <a:ext cx="8229600" cy="5472608"/>
              </a:xfrm>
              <a:prstGeom prst="rect">
                <a:avLst/>
              </a:prstGeom>
            </p:spPr>
            <p:txBody>
              <a:bodyPr>
                <a:normAutofit fontScale="85000" lnSpcReduction="2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tr-TR" dirty="0" smtClean="0"/>
                  <a:t>Gram-</a:t>
                </a:r>
                <a:r>
                  <a:rPr lang="tr-TR" dirty="0" err="1"/>
                  <a:t>Schmidt</a:t>
                </a:r>
                <a:r>
                  <a:rPr lang="tr-TR" dirty="0"/>
                  <a:t> </a:t>
                </a:r>
                <a:r>
                  <a:rPr lang="tr-TR" dirty="0" err="1"/>
                  <a:t>Dikgenleştirme</a:t>
                </a:r>
                <a:r>
                  <a:rPr lang="tr-TR" dirty="0"/>
                  <a:t> Yöntemi</a:t>
                </a:r>
                <a:endParaRPr lang="en-US" dirty="0"/>
              </a:p>
              <a:p>
                <a:pPr lvl="1"/>
                <a:r>
                  <a:rPr lang="en-US" dirty="0"/>
                  <a:t>Normal</a:t>
                </a:r>
                <a:r>
                  <a:rPr lang="tr-TR" dirty="0"/>
                  <a:t>i</a:t>
                </a:r>
                <a:r>
                  <a:rPr lang="en-US" dirty="0" err="1" smtClean="0"/>
                  <a:t>zasyon</a:t>
                </a:r>
                <a:r>
                  <a:rPr lang="tr-TR" dirty="0" smtClean="0"/>
                  <a:t> (birim enerji):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tr-TR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>
                        <a:latin typeface="Cambria Math"/>
                      </a:rPr>
                      <m:t>(</m:t>
                    </m:r>
                    <m:r>
                      <a:rPr lang="tr-TR">
                        <a:latin typeface="Cambria Math"/>
                      </a:rPr>
                      <m:t>𝑡</m:t>
                    </m:r>
                    <m:r>
                      <a:rPr lang="tr-TR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tr-TR">
                            <a:latin typeface="Cambria Math"/>
                          </a:rPr>
                          <m:t>(</m:t>
                        </m:r>
                        <m:r>
                          <a:rPr lang="tr-TR">
                            <a:latin typeface="Cambria Math"/>
                          </a:rPr>
                          <m:t>𝑡</m:t>
                        </m:r>
                        <m:r>
                          <a:rPr lang="tr-TR">
                            <a:latin typeface="Cambria Math"/>
                          </a:rPr>
                          <m:t>)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>
                                    <a:latin typeface="Cambria Math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tr-TR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rad>
                      </m:den>
                    </m:f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İkinci sinyalin birinci üzerindeki iz düşümü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+</m:t>
                        </m:r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>
                                <a:latin typeface="Cambria Math"/>
                              </a:rPr>
                              <m:t>𝜑</m:t>
                            </m:r>
                          </m:e>
                          <m:sub>
                            <m:r>
                              <a:rPr lang="tr-TR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tr-TR">
                            <a:latin typeface="Cambria Math"/>
                          </a:rPr>
                          <m:t>(</m:t>
                        </m:r>
                        <m:r>
                          <a:rPr lang="tr-TR">
                            <a:latin typeface="Cambria Math"/>
                          </a:rPr>
                          <m:t>𝑡</m:t>
                        </m:r>
                        <m:r>
                          <a:rPr lang="tr-TR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tr-TR" b="0" i="1" smtClean="0">
                        <a:latin typeface="Cambria Math"/>
                      </a:rPr>
                      <m:t>ⅆ</m:t>
                    </m:r>
                    <m:r>
                      <a:rPr lang="tr-TR" b="0" i="1" smtClean="0">
                        <a:latin typeface="Cambria Math"/>
                      </a:rPr>
                      <m:t>𝑡</m:t>
                    </m:r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İkinci sinyalin birinciye dik kısmı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21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tr-TR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>
                        <a:latin typeface="Cambria Math"/>
                      </a:rPr>
                      <m:t>(</m:t>
                    </m:r>
                    <m:r>
                      <a:rPr lang="tr-TR">
                        <a:latin typeface="Cambria Math"/>
                      </a:rPr>
                      <m:t>𝑡</m:t>
                    </m:r>
                    <m:r>
                      <a:rPr lang="tr-TR">
                        <a:latin typeface="Cambria Math"/>
                      </a:rPr>
                      <m:t>)</m:t>
                    </m:r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Bu sinyalin </a:t>
                </a:r>
                <a:r>
                  <a:rPr lang="tr-TR" dirty="0" err="1" smtClean="0"/>
                  <a:t>normalize</a:t>
                </a:r>
                <a:r>
                  <a:rPr lang="tr-TR" dirty="0" smtClean="0"/>
                  <a:t> edilmiş hali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tr-TR" b="0" i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tr-TR">
                        <a:latin typeface="Cambria Math"/>
                      </a:rPr>
                      <m:t>(</m:t>
                    </m:r>
                    <m:r>
                      <a:rPr lang="tr-TR">
                        <a:latin typeface="Cambria Math"/>
                      </a:rPr>
                      <m:t>𝑡</m:t>
                    </m:r>
                    <m:r>
                      <a:rPr lang="tr-TR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tr-TR" b="0" i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tr-TR">
                            <a:latin typeface="Cambria Math"/>
                          </a:rPr>
                          <m:t>(</m:t>
                        </m:r>
                        <m:r>
                          <a:rPr lang="tr-TR">
                            <a:latin typeface="Cambria Math"/>
                          </a:rPr>
                          <m:t>𝑡</m:t>
                        </m:r>
                        <m:r>
                          <a:rPr lang="tr-TR">
                            <a:latin typeface="Cambria Math"/>
                          </a:rPr>
                          <m:t>)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>
                                    <a:latin typeface="Cambria Math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tr-TR" b="0" i="0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rad>
                      </m:den>
                    </m:f>
                  </m:oMath>
                </a14:m>
                <a:endParaRPr lang="tr-TR" dirty="0" smtClean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smtClean="0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:</m:t>
                    </m:r>
                  </m:oMath>
                </a14:m>
                <a:r>
                  <a:rPr lang="tr-T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tr-TR" dirty="0" smtClean="0"/>
                  <a:t>’</a:t>
                </a:r>
                <a:r>
                  <a:rPr lang="tr-TR" dirty="0" err="1" smtClean="0"/>
                  <a:t>nin</a:t>
                </a:r>
                <a:r>
                  <a:rPr lang="tr-TR" dirty="0" smtClean="0"/>
                  <a:t> enerjisi</a:t>
                </a:r>
              </a:p>
              <a:p>
                <a:pPr lvl="1"/>
                <a:r>
                  <a:rPr lang="tr-TR" dirty="0" smtClean="0"/>
                  <a:t>Üçüncü ve daha sonraki sinyallerde</a:t>
                </a:r>
              </a:p>
              <a:p>
                <a:pPr lvl="2"/>
                <a:r>
                  <a:rPr lang="tr-TR" dirty="0" smtClean="0"/>
                  <a:t>O sinyalin elimizdeki dikgen sinyallere dik kısmı 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−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𝑘𝑖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>
                                <a:latin typeface="Cambria Math"/>
                              </a:rPr>
                              <m:t>𝜑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i</m:t>
                            </m:r>
                          </m:sub>
                        </m:sSub>
                        <m:r>
                          <a:rPr lang="tr-TR">
                            <a:latin typeface="Cambria Math"/>
                          </a:rPr>
                          <m:t>(</m:t>
                        </m:r>
                        <m:r>
                          <a:rPr lang="tr-TR">
                            <a:latin typeface="Cambria Math"/>
                          </a:rPr>
                          <m:t>𝑡</m:t>
                        </m:r>
                        <m:r>
                          <a:rPr lang="tr-TR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M sinyal tükenene kadar devam eder. </a:t>
                </a:r>
              </a:p>
              <a:p>
                <a:pPr lvl="1"/>
                <a:r>
                  <a:rPr lang="tr-TR" dirty="0" smtClean="0"/>
                  <a:t>N&lt;M adet dikgen birim enerjili sinyal oluşur</a:t>
                </a:r>
              </a:p>
              <a:p>
                <a:pPr lvl="1"/>
                <a:r>
                  <a:rPr lang="tr-TR" dirty="0" err="1" smtClean="0"/>
                  <a:t>Basis</a:t>
                </a:r>
                <a:r>
                  <a:rPr lang="tr-TR" dirty="0" smtClean="0"/>
                  <a:t> set (temel küme) denir</a:t>
                </a:r>
                <a:endParaRPr lang="tr-T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İçerik Yer Tutuc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052736"/>
                <a:ext cx="8229600" cy="5472608"/>
              </a:xfrm>
              <a:prstGeom prst="rect">
                <a:avLst/>
              </a:prstGeom>
              <a:blipFill rotWithShape="1">
                <a:blip r:embed="rId2"/>
                <a:stretch>
                  <a:fillRect l="-1259" t="-223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067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629" y="1844824"/>
            <a:ext cx="6939771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928992" cy="742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539552" y="5301208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Not: Gram-</a:t>
            </a:r>
            <a:r>
              <a:rPr lang="tr-TR" dirty="0" err="1" smtClean="0"/>
              <a:t>Schmidt</a:t>
            </a:r>
            <a:r>
              <a:rPr lang="tr-TR" dirty="0" smtClean="0"/>
              <a:t> yöntemini kullanmadan da </a:t>
            </a:r>
            <a:r>
              <a:rPr lang="tr-TR" dirty="0" err="1" smtClean="0"/>
              <a:t>ortonormal</a:t>
            </a:r>
            <a:r>
              <a:rPr lang="tr-TR" dirty="0" smtClean="0"/>
              <a:t> sinyal kümesi bulabiliriz (</a:t>
            </a:r>
            <a:r>
              <a:rPr lang="tr-TR" dirty="0" err="1" smtClean="0"/>
              <a:t>inspection</a:t>
            </a:r>
            <a:r>
              <a:rPr lang="tr-TR" dirty="0" smtClean="0"/>
              <a:t> - inceleme)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6670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/>
              <a:t>7.1 Sinyallerin Geometrik </a:t>
            </a:r>
            <a:r>
              <a:rPr lang="tr-TR" dirty="0" smtClean="0"/>
              <a:t>İfadesi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052737"/>
                <a:ext cx="8507288" cy="4032447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 smtClean="0"/>
                  <a:t>M sinyali N </a:t>
                </a:r>
                <a:r>
                  <a:rPr lang="tr-TR" dirty="0" err="1" smtClean="0"/>
                  <a:t>ortonormal</a:t>
                </a:r>
                <a:r>
                  <a:rPr lang="tr-TR" dirty="0"/>
                  <a:t> </a:t>
                </a:r>
                <a:r>
                  <a:rPr lang="tr-TR" dirty="0" smtClean="0"/>
                  <a:t>cinsinden ifadesi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tr-TR" b="0" i="1" smtClean="0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𝑚𝑛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>
                                <a:latin typeface="Cambria Math"/>
                              </a:rPr>
                              <m:t>𝜑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n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tr-TR" b="0" i="0" smtClean="0">
                            <a:latin typeface="Cambria Math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m</m:t>
                        </m:r>
                        <m:r>
                          <a:rPr lang="tr-TR" b="0" i="0" smtClean="0">
                            <a:latin typeface="Cambria Math"/>
                          </a:rPr>
                          <m:t>=1,…,</m:t>
                        </m:r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M</m:t>
                        </m:r>
                      </m:e>
                    </m:nary>
                  </m:oMath>
                </a14:m>
                <a:endParaRPr lang="tr-TR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+</m:t>
                        </m:r>
                        <m:r>
                          <a:rPr lang="tr-TR" i="1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(</m:t>
                        </m:r>
                        <m:r>
                          <a:rPr lang="tr-TR" i="1">
                            <a:latin typeface="Cambria Math"/>
                          </a:rPr>
                          <m:t>𝑡</m:t>
                        </m:r>
                        <m:r>
                          <a:rPr lang="tr-TR" i="1">
                            <a:latin typeface="Cambria Math"/>
                          </a:rPr>
                          <m:t>)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>
                                <a:latin typeface="Cambria Math"/>
                              </a:rPr>
                              <m:t>𝜑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n</m:t>
                            </m:r>
                          </m:sub>
                        </m:sSub>
                        <m:r>
                          <a:rPr lang="tr-TR">
                            <a:latin typeface="Cambria Math"/>
                          </a:rPr>
                          <m:t>(</m:t>
                        </m:r>
                        <m:r>
                          <a:rPr lang="tr-TR">
                            <a:latin typeface="Cambria Math"/>
                          </a:rPr>
                          <m:t>𝑡</m:t>
                        </m:r>
                        <m:r>
                          <a:rPr lang="tr-TR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tr-TR" i="1">
                        <a:latin typeface="Cambria Math"/>
                      </a:rPr>
                      <m:t>ⅆ</m:t>
                    </m:r>
                    <m:r>
                      <a:rPr lang="tr-TR" i="1">
                        <a:latin typeface="Cambria Math"/>
                      </a:rPr>
                      <m:t>𝑡</m:t>
                    </m:r>
                  </m:oMath>
                </a14:m>
                <a:endParaRPr lang="tr-TR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+</m:t>
                        </m:r>
                        <m:r>
                          <a:rPr lang="tr-TR" i="1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tr-TR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tr-TR" i="1">
                            <a:latin typeface="Cambria Math"/>
                          </a:rPr>
                          <m:t>ⅆ</m:t>
                        </m:r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nary>
                    <m:r>
                      <a:rPr lang="tr-T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1"/>
                          </m:rPr>
                          <a:rPr lang="tr-TR" b="0" i="1" smtClean="0">
                            <a:latin typeface="Cambria Math"/>
                          </a:rPr>
                          <m:t>𝑛</m:t>
                        </m:r>
                        <m:r>
                          <a:rPr lang="tr-TR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sup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𝑚𝑛</m:t>
                                </m:r>
                              </m:sub>
                            </m:sSub>
                            <m:r>
                              <a:rPr lang="tr-TR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Her sinyal aşağıdaki gibi bir vektörle ifade edilir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tr-TR" dirty="0" smtClean="0"/>
                  <a:t>, m=1…M</a:t>
                </a:r>
              </a:p>
              <a:p>
                <a:pPr lvl="1"/>
                <a:r>
                  <a:rPr lang="tr-TR" dirty="0" smtClean="0"/>
                  <a:t>Inner </a:t>
                </a:r>
                <a:r>
                  <a:rPr lang="tr-TR" dirty="0" err="1" smtClean="0"/>
                  <a:t>product</a:t>
                </a:r>
                <a:r>
                  <a:rPr lang="tr-TR" dirty="0" smtClean="0"/>
                  <a:t>-iç çarpım: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tr-TR" i="1">
                            <a:latin typeface="Cambria Math"/>
                          </a:rPr>
                          <m:t>+</m:t>
                        </m:r>
                        <m:r>
                          <a:rPr lang="tr-TR" i="1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(</m:t>
                        </m:r>
                        <m:r>
                          <a:rPr lang="tr-TR" i="1">
                            <a:latin typeface="Cambria Math"/>
                          </a:rPr>
                          <m:t>𝑡</m:t>
                        </m:r>
                        <m:r>
                          <a:rPr lang="tr-TR" i="1">
                            <a:latin typeface="Cambria Math"/>
                          </a:rPr>
                          <m:t>)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(</m:t>
                        </m:r>
                        <m:r>
                          <a:rPr lang="tr-TR" i="1">
                            <a:latin typeface="Cambria Math"/>
                          </a:rPr>
                          <m:t>𝑡</m:t>
                        </m:r>
                        <m:r>
                          <a:rPr lang="tr-TR" i="1">
                            <a:latin typeface="Cambria Math"/>
                          </a:rPr>
                          <m:t>)ⅆ</m:t>
                        </m:r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nary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/>
                              </a:rPr>
                              <m:t>𝑠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smtClean="0">
                            <a:latin typeface="Cambria Math"/>
                            <a:ea typeface="Cambria Math"/>
                          </a:rPr>
                          <m:t>∙</m:t>
                        </m:r>
                        <m:acc>
                          <m:accPr>
                            <m:chr m:val="̅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/>
                              </a:rPr>
                              <m:t>𝑠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tr-TR" dirty="0" smtClean="0"/>
              </a:p>
              <a:p>
                <a:pPr lvl="1"/>
                <a:r>
                  <a:rPr lang="tr-TR" dirty="0" err="1" smtClean="0"/>
                  <a:t>Example</a:t>
                </a:r>
                <a:r>
                  <a:rPr lang="tr-TR" dirty="0" smtClean="0"/>
                  <a:t> 7.1.2.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052737"/>
                <a:ext cx="8507288" cy="4032447"/>
              </a:xfrm>
              <a:blipFill rotWithShape="1">
                <a:blip r:embed="rId2"/>
                <a:stretch>
                  <a:fillRect l="-1433" t="-3933" b="-105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650139"/>
            <a:ext cx="2900164" cy="216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0057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7.2. Darbe Genlik </a:t>
            </a:r>
            <a:r>
              <a:rPr lang="tr-TR" dirty="0" err="1" smtClean="0"/>
              <a:t>Kiplemesi</a:t>
            </a:r>
            <a:r>
              <a:rPr lang="tr-TR" dirty="0" smtClean="0"/>
              <a:t> (PAM)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908719"/>
                <a:ext cx="8568952" cy="5299601"/>
              </a:xfrm>
            </p:spPr>
            <p:txBody>
              <a:bodyPr>
                <a:normAutofit fontScale="70000" lnSpcReduction="20000"/>
              </a:bodyPr>
              <a:lstStyle/>
              <a:p>
                <a:pPr marL="342900" lvl="2" indent="-342900"/>
                <a:r>
                  <a:rPr lang="tr-TR" sz="3200" dirty="0" smtClean="0"/>
                  <a:t>Bilgi sinyalin genliğine yüklenir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32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sz="3200" i="1"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32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sz="3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32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tr-TR" sz="3200" i="1">
                            <a:latin typeface="Cambria Math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tr-TR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3200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sz="3200" i="1">
                            <a:latin typeface="Cambria Math"/>
                          </a:rPr>
                          <m:t>𝑇</m:t>
                        </m:r>
                      </m:sub>
                    </m:sSub>
                    <m:r>
                      <a:rPr lang="tr-TR" sz="3200" i="1">
                        <a:latin typeface="Cambria Math"/>
                      </a:rPr>
                      <m:t>(</m:t>
                    </m:r>
                    <m:r>
                      <a:rPr lang="tr-TR" sz="3200" i="1">
                        <a:latin typeface="Cambria Math"/>
                      </a:rPr>
                      <m:t>𝑡</m:t>
                    </m:r>
                    <m:r>
                      <a:rPr lang="tr-TR" sz="3200" i="1">
                        <a:latin typeface="Cambria Math"/>
                      </a:rPr>
                      <m:t>)</m:t>
                    </m:r>
                  </m:oMath>
                </a14:m>
                <a:r>
                  <a:rPr lang="tr-TR" sz="3200" dirty="0" smtClean="0"/>
                  <a:t> </a:t>
                </a:r>
              </a:p>
              <a:p>
                <a:pPr lvl="1"/>
                <a:r>
                  <a:rPr lang="tr-TR" dirty="0" smtClean="0"/>
                  <a:t>2PAM (1-sinyal  0-sinyalin tersi ) </a:t>
                </a:r>
                <a:r>
                  <a:rPr lang="tr-TR" dirty="0" err="1"/>
                  <a:t>Binary</a:t>
                </a:r>
                <a:r>
                  <a:rPr lang="tr-TR" dirty="0"/>
                  <a:t> </a:t>
                </a:r>
                <a:r>
                  <a:rPr lang="tr-TR" dirty="0" err="1"/>
                  <a:t>antipodal</a:t>
                </a:r>
                <a:r>
                  <a:rPr lang="tr-TR" dirty="0"/>
                  <a:t> </a:t>
                </a:r>
                <a:r>
                  <a:rPr lang="tr-TR" dirty="0" err="1"/>
                  <a:t>signaling</a:t>
                </a:r>
                <a:r>
                  <a:rPr lang="tr-TR" dirty="0"/>
                  <a:t> </a:t>
                </a:r>
                <a:r>
                  <a:rPr lang="tr-TR" dirty="0" smtClean="0"/>
                  <a:t>-Çiz</a:t>
                </a:r>
              </a:p>
              <a:p>
                <a:pPr lvl="1"/>
                <a:r>
                  <a:rPr lang="tr-TR" dirty="0" smtClean="0"/>
                  <a:t>4PAM (4 ayrı seviye) -Çiz</a:t>
                </a:r>
              </a:p>
              <a:p>
                <a:pPr lvl="1"/>
                <a:r>
                  <a:rPr lang="tr-TR" dirty="0" smtClean="0"/>
                  <a:t>MPAM (M seviye 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𝑀</m:t>
                            </m:r>
                          </m:e>
                        </m:func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den>
                    </m:f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Enerji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smtClean="0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e>
                      <m:sub/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sub>
                    </m:sSub>
                  </m:oMath>
                </a14:m>
                <a:endParaRPr lang="tr-TR" dirty="0" smtClean="0"/>
              </a:p>
              <a:p>
                <a:r>
                  <a:rPr lang="tr-TR" dirty="0" smtClean="0"/>
                  <a:t>Bant geçirgen sinyaller: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  <m:r>
                          <a:rPr lang="tr-TR" b="0" i="1" smtClean="0">
                            <a:latin typeface="Cambria Math"/>
                          </a:rPr>
                          <m:t>, </m:t>
                        </m:r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  <m:r>
                          <a:rPr lang="tr-TR" b="0" i="1" smtClean="0">
                            <a:latin typeface="Cambria Math"/>
                          </a:rPr>
                          <m:t>=1…</m:t>
                        </m:r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e>
                    </m:func>
                  </m:oMath>
                </a14:m>
                <a:endParaRPr lang="tr-TR" b="0" dirty="0" smtClean="0"/>
              </a:p>
              <a:p>
                <a:pPr lvl="1"/>
                <a:r>
                  <a:rPr lang="tr-TR" dirty="0" smtClean="0"/>
                  <a:t>Frekans alanında: ?</a:t>
                </a:r>
              </a:p>
              <a:p>
                <a:pPr lvl="1"/>
                <a:r>
                  <a:rPr lang="tr-TR" dirty="0" smtClean="0"/>
                  <a:t>Enerji: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f>
                          <m:fPr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𝑚</m:t>
                                </m:r>
                              </m:sub>
                            </m:sSub>
                          </m:num>
                          <m:den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b/>
                      <m:sup>
                        <m:r>
                          <a:rPr lang="tr-TR" i="1">
                            <a:latin typeface="Cambria Math"/>
                          </a:rPr>
                          <m:t>2</m:t>
                        </m:r>
                      </m:sup>
                    </m:sSubSup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tr-TR" dirty="0" smtClean="0"/>
                  <a:t> (neden?)</a:t>
                </a:r>
              </a:p>
              <a:p>
                <a:r>
                  <a:rPr lang="tr-TR" dirty="0" smtClean="0"/>
                  <a:t>Geometrik İfade (</a:t>
                </a:r>
                <a:r>
                  <a:rPr lang="tr-TR" dirty="0" err="1" smtClean="0"/>
                  <a:t>baseband</a:t>
                </a:r>
                <a:r>
                  <a:rPr lang="tr-TR" dirty="0" smtClean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𝜑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0" smtClean="0">
                        <a:latin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/>
                      </a:rPr>
                      <m:t>m</m:t>
                    </m:r>
                    <m:r>
                      <a:rPr lang="tr-TR" b="0" i="0" smtClean="0">
                        <a:latin typeface="Cambria Math"/>
                      </a:rPr>
                      <m:t>=1…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/>
                      </a:rPr>
                      <m:t>M</m:t>
                    </m:r>
                    <m:r>
                      <a:rPr lang="tr-TR" b="0" i="0" smtClean="0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𝜑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𝑔</m:t>
                                </m:r>
                              </m:sub>
                            </m:sSub>
                          </m:e>
                        </m:rad>
                      </m:den>
                    </m:f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sub>
                    </m:sSub>
                    <m:r>
                      <a:rPr lang="tr-TR" b="0" i="1" smtClean="0">
                        <a:latin typeface="Cambria Math"/>
                      </a:rPr>
                      <m:t>, 0≤</m:t>
                    </m:r>
                    <m:r>
                      <a:rPr lang="tr-TR" b="0" i="1" smtClean="0">
                        <a:latin typeface="Cambria Math"/>
                      </a:rPr>
                      <m:t>𝑡</m:t>
                    </m:r>
                    <m:r>
                      <a:rPr lang="tr-TR" b="0" i="1" smtClean="0">
                        <a:latin typeface="Cambria Math"/>
                      </a:rPr>
                      <m:t>≤</m:t>
                    </m:r>
                    <m:r>
                      <a:rPr lang="tr-TR" b="0" i="1" smtClean="0">
                        <a:latin typeface="Cambria Math"/>
                      </a:rPr>
                      <m:t>𝑇</m:t>
                    </m:r>
                    <m:r>
                      <a:rPr lang="tr-TR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𝑔</m:t>
                            </m:r>
                          </m:sub>
                        </m:sSub>
                      </m:e>
                    </m:ra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M-</a:t>
                </a:r>
                <a:r>
                  <a:rPr lang="tr-TR" dirty="0" err="1" smtClean="0"/>
                  <a:t>ary</a:t>
                </a:r>
                <a:r>
                  <a:rPr lang="tr-TR" dirty="0" smtClean="0"/>
                  <a:t> PAM: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  <m:r>
                          <a:rPr lang="tr-TR" b="0" i="1" smtClean="0">
                            <a:latin typeface="Cambria Math"/>
                          </a:rPr>
                          <m:t>−1−</m:t>
                        </m:r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𝑚</m:t>
                    </m:r>
                    <m:r>
                      <a:rPr lang="tr-TR" b="0" i="1" smtClean="0">
                        <a:latin typeface="Cambria Math"/>
                      </a:rPr>
                      <m:t>=1…</m:t>
                    </m:r>
                    <m:r>
                      <a:rPr lang="tr-TR" b="0" i="1" smtClean="0">
                        <a:latin typeface="Cambria Math"/>
                      </a:rPr>
                      <m:t>𝑀</m:t>
                    </m:r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𝑎𝑣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𝑔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tr-TR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tr-TR" dirty="0" smtClean="0"/>
                  <a:t> (neden?)</a:t>
                </a:r>
              </a:p>
              <a:p>
                <a:pPr lvl="1"/>
                <a:r>
                  <a:rPr lang="tr-TR" dirty="0" err="1" smtClean="0"/>
                  <a:t>Bandpass</a:t>
                </a:r>
                <a:r>
                  <a:rPr lang="tr-TR" dirty="0" smtClean="0"/>
                  <a:t>?  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908719"/>
                <a:ext cx="8568952" cy="5299601"/>
              </a:xfrm>
              <a:blipFill>
                <a:blip r:embed="rId2"/>
                <a:stretch>
                  <a:fillRect l="-782" t="-195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731762"/>
            <a:ext cx="5256584" cy="95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5425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7.3 İki Boyutlu Sinyaller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908720"/>
            <a:ext cx="8640960" cy="4048243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PAM bir boyutlu idi</a:t>
            </a:r>
          </a:p>
          <a:p>
            <a:r>
              <a:rPr lang="tr-TR" dirty="0" smtClean="0"/>
              <a:t>İki boyut daha verimli olabilir (aynı anda iki sinyal gibi)</a:t>
            </a:r>
          </a:p>
          <a:p>
            <a:r>
              <a:rPr lang="tr-TR" dirty="0" smtClean="0"/>
              <a:t>İki dikgen sinyal (çarpımlarının integrali sıfır)Ör.?</a:t>
            </a:r>
          </a:p>
          <a:p>
            <a:r>
              <a:rPr lang="tr-TR" dirty="0" err="1" smtClean="0"/>
              <a:t>Tabanbant</a:t>
            </a:r>
            <a:endParaRPr lang="tr-TR" dirty="0" smtClean="0"/>
          </a:p>
          <a:p>
            <a:pPr lvl="1"/>
            <a:r>
              <a:rPr lang="tr-TR" dirty="0" smtClean="0"/>
              <a:t>Enerji?</a:t>
            </a:r>
          </a:p>
          <a:p>
            <a:pPr lvl="1"/>
            <a:r>
              <a:rPr lang="tr-TR" dirty="0" err="1" smtClean="0"/>
              <a:t>Ortonormal</a:t>
            </a:r>
            <a:r>
              <a:rPr lang="tr-TR" dirty="0" smtClean="0"/>
              <a:t> set?</a:t>
            </a:r>
          </a:p>
          <a:p>
            <a:pPr lvl="1"/>
            <a:r>
              <a:rPr lang="tr-TR" dirty="0" err="1" smtClean="0"/>
              <a:t>Vektörel</a:t>
            </a:r>
            <a:r>
              <a:rPr lang="tr-TR" dirty="0" smtClean="0"/>
              <a:t> gösterim</a:t>
            </a:r>
          </a:p>
          <a:p>
            <a:pPr lvl="1"/>
            <a:r>
              <a:rPr lang="tr-TR" dirty="0" smtClean="0"/>
              <a:t>Uzaklık?</a:t>
            </a:r>
          </a:p>
          <a:p>
            <a:pPr lvl="1"/>
            <a:endParaRPr lang="tr-TR" dirty="0" smtClean="0"/>
          </a:p>
          <a:p>
            <a:r>
              <a:rPr lang="tr-TR" dirty="0" err="1" smtClean="0"/>
              <a:t>Bi-ortogonal</a:t>
            </a:r>
            <a:r>
              <a:rPr lang="tr-TR" dirty="0" smtClean="0"/>
              <a:t> sinyaller (Daha verimli – 2 bit/sembol)</a:t>
            </a:r>
          </a:p>
          <a:p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1" y="2204864"/>
            <a:ext cx="2808311" cy="1743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532" y="2307314"/>
            <a:ext cx="2751956" cy="2145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869160"/>
            <a:ext cx="1866900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869160"/>
            <a:ext cx="2376264" cy="1711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795003"/>
            <a:ext cx="4208605" cy="1988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6579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7.3 İki Boyutlu Sinyaller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052736"/>
                <a:ext cx="8856984" cy="3960439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 smtClean="0"/>
                  <a:t>Bant geçirgen sinyaller (Taşıyıcı faz </a:t>
                </a:r>
                <a:r>
                  <a:rPr lang="tr-TR" dirty="0" err="1" smtClean="0"/>
                  <a:t>kiplemes</a:t>
                </a:r>
                <a:r>
                  <a:rPr lang="tr-TR" dirty="0" err="1"/>
                  <a:t>i</a:t>
                </a:r>
                <a:r>
                  <a:rPr lang="tr-TR" dirty="0" smtClean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tr-TR" i="1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  <m:r>
                                  <a:rPr lang="tr-TR" i="1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𝜋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𝑚</m:t>
                                </m:r>
                              </m:num>
                              <m:den>
                                <m:r>
                                  <a:rPr lang="tr-TR" b="0" i="1" smtClean="0">
                                    <a:latin typeface="Cambria Math"/>
                                  </a:rPr>
                                  <m:t>𝑀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tr-TR" b="0" i="1" smtClean="0">
                        <a:latin typeface="Cambria Math"/>
                      </a:rPr>
                      <m:t>,</m:t>
                    </m:r>
                    <m:r>
                      <a:rPr lang="tr-TR" b="0" i="1" smtClean="0">
                        <a:latin typeface="Cambria Math"/>
                      </a:rPr>
                      <m:t>𝑚</m:t>
                    </m:r>
                    <m:r>
                      <a:rPr lang="tr-TR" b="0" i="1" smtClean="0">
                        <a:latin typeface="Cambria Math"/>
                      </a:rPr>
                      <m:t>=1…</m:t>
                    </m:r>
                    <m:r>
                      <a:rPr lang="tr-TR" b="0" i="1" smtClean="0">
                        <a:latin typeface="Cambria Math"/>
                      </a:rPr>
                      <m:t>𝑀</m:t>
                    </m:r>
                    <m:r>
                      <a:rPr lang="tr-TR" b="0" i="1" smtClean="0">
                        <a:latin typeface="Cambria Math"/>
                      </a:rPr>
                      <m:t>,0≤</m:t>
                    </m:r>
                    <m:r>
                      <m:rPr>
                        <m:sty m:val="p"/>
                      </m:rPr>
                      <a:rPr lang="tr-TR" b="0" i="1" smtClean="0">
                        <a:latin typeface="Cambria Math"/>
                      </a:rPr>
                      <m:t>t</m:t>
                    </m:r>
                    <m:r>
                      <a:rPr lang="tr-TR" b="0" i="1" smtClean="0">
                        <a:latin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tr-TR" b="0" i="1" smtClean="0">
                        <a:latin typeface="Cambria Math"/>
                      </a:rPr>
                      <m:t>T</m:t>
                    </m:r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Bütün sinyallerin enerjisi eşit (hesapla?) ve bir dairenin üzerinde sıralanmışlar.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sub>
                            </m:sSub>
                          </m:den>
                        </m:f>
                      </m:e>
                    </m:ra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sub>
                            </m:sSub>
                          </m:den>
                        </m:f>
                      </m:e>
                    </m:rad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</m:oMath>
                </a14:m>
                <a:endParaRPr lang="tr-TR" b="0" i="1" dirty="0" smtClean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=(</m:t>
                    </m:r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</m:e>
                    </m:rad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𝜋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𝑚</m:t>
                            </m:r>
                          </m:num>
                          <m:den>
                            <m:r>
                              <a:rPr lang="tr-TR" b="0" i="1" smtClean="0">
                                <a:latin typeface="Cambria Math"/>
                              </a:rPr>
                              <m:t>𝑀</m:t>
                            </m:r>
                          </m:den>
                        </m:f>
                      </m:e>
                    </m:func>
                    <m:r>
                      <a:rPr lang="tr-TR" b="0" i="1" smtClean="0">
                        <a:latin typeface="Cambria Math"/>
                      </a:rPr>
                      <m:t>,</m:t>
                    </m:r>
                    <m:rad>
                      <m:radPr>
                        <m:deg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</m:e>
                    </m:rad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i="1">
                                <a:latin typeface="Cambria Math"/>
                              </a:rPr>
                              <m:t>2</m:t>
                            </m:r>
                            <m:r>
                              <a:rPr lang="tr-TR" i="1">
                                <a:latin typeface="Cambria Math"/>
                              </a:rPr>
                              <m:t>𝜋</m:t>
                            </m:r>
                            <m:r>
                              <a:rPr lang="tr-TR" i="1">
                                <a:latin typeface="Cambria Math"/>
                              </a:rPr>
                              <m:t>𝑚</m:t>
                            </m:r>
                          </m:num>
                          <m:den>
                            <m:r>
                              <a:rPr lang="tr-TR" i="1">
                                <a:latin typeface="Cambria Math"/>
                              </a:rPr>
                              <m:t>𝑀</m:t>
                            </m:r>
                          </m:den>
                        </m:f>
                      </m:e>
                    </m:func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Öklid uzaklığı </a:t>
                </a:r>
              </a:p>
              <a:p>
                <a:pPr lvl="2"/>
                <a:r>
                  <a:rPr lang="tr-TR" dirty="0" smtClean="0"/>
                  <a:t>Herhangi iki nokta arasında: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</m:oMath>
                </a14:m>
                <a:endParaRPr lang="tr-TR" dirty="0" smtClean="0"/>
              </a:p>
              <a:p>
                <a:pPr lvl="2"/>
                <a:r>
                  <a:rPr lang="tr-TR" dirty="0" smtClean="0"/>
                  <a:t>Ardışık noktalar arasında: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𝑚𝑖𝑛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tr-TR" dirty="0" smtClean="0"/>
                  <a:t> 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052736"/>
                <a:ext cx="8856984" cy="3960439"/>
              </a:xfrm>
              <a:blipFill>
                <a:blip r:embed="rId2"/>
                <a:stretch>
                  <a:fillRect l="-1032" t="-2928" b="-15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900489"/>
            <a:ext cx="6192688" cy="1923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4904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7.3 İki Boyutlu Sinyaller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764704"/>
                <a:ext cx="8784976" cy="2808312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 smtClean="0"/>
                  <a:t>Dördün Genlik </a:t>
                </a:r>
                <a:r>
                  <a:rPr lang="tr-TR" dirty="0" err="1" smtClean="0"/>
                  <a:t>Kiplenimi</a:t>
                </a:r>
                <a:r>
                  <a:rPr lang="tr-TR" dirty="0" smtClean="0"/>
                  <a:t> (QAM)</a:t>
                </a:r>
              </a:p>
              <a:p>
                <a:pPr lvl="1"/>
                <a:r>
                  <a:rPr lang="tr-TR" dirty="0" smtClean="0"/>
                  <a:t>Sinyalin </a:t>
                </a:r>
                <a:r>
                  <a:rPr lang="tr-TR" dirty="0"/>
                  <a:t>i</a:t>
                </a:r>
                <a:r>
                  <a:rPr lang="tr-TR" dirty="0" smtClean="0"/>
                  <a:t>ki boyuttaki farklı büyüklükte olabilir</a:t>
                </a:r>
              </a:p>
              <a:p>
                <a:pPr lvl="2"/>
                <a:r>
                  <a:rPr lang="tr-TR" dirty="0" smtClean="0"/>
                  <a:t>Yani, hem faz hem de genlik </a:t>
                </a:r>
                <a:r>
                  <a:rPr lang="tr-TR" dirty="0" err="1" smtClean="0"/>
                  <a:t>kiplenimi</a:t>
                </a:r>
                <a:r>
                  <a:rPr lang="tr-TR" dirty="0" smtClean="0"/>
                  <a:t> var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𝑚𝑛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tr-TR" b="0" i="1" smtClean="0">
                            <a:latin typeface="Cambria Math"/>
                          </a:rPr>
                          <m:t>(2</m:t>
                        </m:r>
                        <m:r>
                          <a:rPr lang="tr-TR" b="0" i="1" smtClean="0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  <m:r>
                          <a:rPr lang="tr-TR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tr-TR" b="0" i="1" smtClean="0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𝑚</m:t>
                    </m:r>
                    <m:r>
                      <a:rPr lang="tr-TR" b="0" i="1" smtClean="0">
                        <a:latin typeface="Cambria Math"/>
                      </a:rPr>
                      <m:t>=1…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𝑛</m:t>
                    </m:r>
                    <m:r>
                      <a:rPr lang="tr-TR" b="0" i="1" smtClean="0">
                        <a:latin typeface="Cambria Math"/>
                      </a:rPr>
                      <m:t>=1…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p>
                    </m:sSup>
                    <m:r>
                      <a:rPr lang="tr-TR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sup>
                    </m:sSup>
                  </m:oMath>
                </a14:m>
                <a:r>
                  <a:rPr lang="tr-TR" dirty="0" smtClean="0"/>
                  <a:t> , toplamda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tr-TR" dirty="0" smtClean="0"/>
                  <a:t>bit/sembol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tr-TR" dirty="0" smtClean="0"/>
                  <a:t>bit oranı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e>
                    </m:acc>
                    <m:r>
                      <a:rPr lang="tr-TR" b="0" i="1" smtClean="0">
                        <a:latin typeface="Cambria Math"/>
                      </a:rPr>
                      <m:t>=(     ?      ,     ?    )</m:t>
                    </m:r>
                  </m:oMath>
                </a14:m>
                <a:r>
                  <a:rPr lang="tr-TR" dirty="0" smtClean="0"/>
                  <a:t> 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764704"/>
                <a:ext cx="8784976" cy="2808312"/>
              </a:xfrm>
              <a:blipFill rotWithShape="1">
                <a:blip r:embed="rId2"/>
                <a:stretch>
                  <a:fillRect l="-1041" t="-390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140968"/>
            <a:ext cx="5544616" cy="3530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up 3"/>
          <p:cNvGrpSpPr/>
          <p:nvPr/>
        </p:nvGrpSpPr>
        <p:grpSpPr>
          <a:xfrm>
            <a:off x="467544" y="3501008"/>
            <a:ext cx="2664296" cy="3201712"/>
            <a:chOff x="467544" y="3501008"/>
            <a:chExt cx="2664296" cy="3201712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933056"/>
              <a:ext cx="2664296" cy="2769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3501008"/>
              <a:ext cx="1472833" cy="440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797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7.3 İki Boyutlu Sinyaller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İçerik Yer Tutucusu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200" y="4725144"/>
                <a:ext cx="8507288" cy="1401019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tr-TR" dirty="0" smtClean="0"/>
                  <a:t>Diğer bazı QAM sinyal uzayı dizilimleri (</a:t>
                </a:r>
                <a:r>
                  <a:rPr lang="tr-TR" dirty="0" err="1" smtClean="0"/>
                  <a:t>constellation</a:t>
                </a:r>
                <a:r>
                  <a:rPr lang="tr-TR" dirty="0" smtClean="0"/>
                  <a:t>)</a:t>
                </a:r>
              </a:p>
              <a:p>
                <a:r>
                  <a:rPr lang="tr-TR" dirty="0" smtClean="0"/>
                  <a:t>Ortalama enerji: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𝑎𝑣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=1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tr-TR" b="0" dirty="0" smtClean="0"/>
              </a:p>
              <a:p>
                <a:r>
                  <a:rPr lang="tr-TR" dirty="0" err="1" smtClean="0"/>
                  <a:t>Öklit</a:t>
                </a:r>
                <a:r>
                  <a:rPr lang="tr-TR" dirty="0" smtClean="0"/>
                  <a:t> uzaklığı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5" name="İçerik Yer Tutucusu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200" y="4725144"/>
                <a:ext cx="8507288" cy="1401019"/>
              </a:xfrm>
              <a:blipFill rotWithShape="1">
                <a:blip r:embed="rId2"/>
                <a:stretch>
                  <a:fillRect l="-430" t="-913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49878"/>
            <a:ext cx="3384376" cy="3416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40768"/>
            <a:ext cx="4038600" cy="2300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9377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7.4 Çok Boyutlu Sinyaller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İçerik Yer Tutucusu 4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836713"/>
                <a:ext cx="4569122" cy="5760639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 smtClean="0"/>
                  <a:t>Tabanbant</a:t>
                </a:r>
              </a:p>
              <a:p>
                <a:r>
                  <a:rPr lang="tr-TR" dirty="0" smtClean="0"/>
                  <a:t>Ör 1: </a:t>
                </a:r>
                <a:r>
                  <a:rPr lang="tr-TR" dirty="0" err="1" smtClean="0"/>
                  <a:t>Walsh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Hadamard</a:t>
                </a:r>
                <a:r>
                  <a:rPr lang="tr-TR" dirty="0" smtClean="0"/>
                  <a:t> Dizileri</a:t>
                </a:r>
              </a:p>
              <a:p>
                <a:r>
                  <a:rPr lang="tr-TR" dirty="0" smtClean="0"/>
                  <a:t>Ör 2 PPM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den>
                        </m:f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=1,2,..,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𝑚𝑇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tr-TR" dirty="0" smtClean="0"/>
              </a:p>
              <a:p>
                <a:r>
                  <a:rPr lang="tr-TR" dirty="0" smtClean="0"/>
                  <a:t>M boyutlu vektörler (genel)</a:t>
                </a:r>
              </a:p>
              <a:p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acc>
                            <m:accPr>
                              <m:chr m:val="̅"/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e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rad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,0,…,0</m:t>
                              </m:r>
                            </m:e>
                          </m:d>
                        </m:e>
                      </m:mr>
                      <m:mr>
                        <m:e>
                          <m:acc>
                            <m:accPr>
                              <m:chr m:val="̅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e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ad>
                                <m:radPr>
                                  <m:degHide m:val="on"/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rad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,…,0</m:t>
                              </m:r>
                            </m:e>
                          </m:d>
                        </m:e>
                      </m:mr>
                      <m:mr>
                        <m:e>
                          <m:acc>
                            <m:accPr>
                              <m:chr m:val="̅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</m:e>
                          </m:acc>
                        </m:e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e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,0,…,</m:t>
                              </m:r>
                              <m:rad>
                                <m:radPr>
                                  <m:degHide m:val="on"/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rad>
                            </m:e>
                          </m:d>
                        </m:e>
                      </m:mr>
                    </m:m>
                  </m:oMath>
                </a14:m>
                <a:endParaRPr lang="tr-TR" dirty="0" smtClean="0"/>
              </a:p>
              <a:p>
                <a:r>
                  <a:rPr lang="tr-TR" dirty="0" smtClean="0"/>
                  <a:t>Her vektör birbirine eşit uzaklıkta</a:t>
                </a:r>
              </a:p>
            </p:txBody>
          </p:sp>
        </mc:Choice>
        <mc:Fallback xmlns="">
          <p:sp>
            <p:nvSpPr>
              <p:cNvPr id="5" name="İçerik Yer Tutucusu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836713"/>
                <a:ext cx="4569122" cy="5760639"/>
              </a:xfrm>
              <a:blipFill>
                <a:blip r:embed="rId2"/>
                <a:stretch>
                  <a:fillRect l="-1867" t="-190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642" y="836713"/>
            <a:ext cx="4058415" cy="57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906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002708"/>
            <a:ext cx="4619228" cy="2855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7.4 Çok Boyutlu Sinyaller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İçerik Yer Tutucusu 4"/>
              <p:cNvSpPr>
                <a:spLocks noGrp="1"/>
              </p:cNvSpPr>
              <p:nvPr>
                <p:ph idx="1"/>
              </p:nvPr>
            </p:nvSpPr>
            <p:spPr>
              <a:xfrm>
                <a:off x="1259632" y="711991"/>
                <a:ext cx="7724847" cy="538130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 smtClean="0"/>
                  <a:t>Bant geçirgen: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=1,…,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0≤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func>
                  </m:oMath>
                </a14:m>
                <a:endParaRPr lang="tr-TR" dirty="0" smtClean="0"/>
              </a:p>
              <a:p>
                <a:r>
                  <a:rPr lang="tr-TR" dirty="0" smtClean="0"/>
                  <a:t>Ör. Frekans Kaydırmalı </a:t>
                </a:r>
                <a:r>
                  <a:rPr lang="tr-TR" dirty="0" err="1" smtClean="0"/>
                  <a:t>Kipleme</a:t>
                </a:r>
                <a:r>
                  <a:rPr lang="tr-TR" dirty="0" smtClean="0"/>
                  <a:t> (M-</a:t>
                </a:r>
                <a:r>
                  <a:rPr lang="tr-TR" dirty="0" err="1" smtClean="0"/>
                  <a:t>ary</a:t>
                </a:r>
                <a:r>
                  <a:rPr lang="tr-TR" dirty="0" smtClean="0"/>
                  <a:t> FSK)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𝑠</m:t>
                                </m:r>
                              </m:sub>
                            </m:sSub>
                          </m:num>
                          <m:den>
                            <m:r>
                              <a:rPr lang="tr-TR" b="0" i="1" smtClean="0">
                                <a:latin typeface="Cambria Math"/>
                              </a:rPr>
                              <m:t>𝑇</m:t>
                            </m:r>
                          </m:den>
                        </m:f>
                      </m:e>
                    </m:rad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𝜋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+2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𝜋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𝑚</m:t>
                            </m:r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Δ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𝑓𝑡</m:t>
                            </m:r>
                          </m:e>
                        </m:d>
                        <m:r>
                          <a:rPr lang="tr-TR" b="0" i="1" smtClean="0">
                            <a:latin typeface="Cambria Math"/>
                          </a:rPr>
                          <m:t>,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  <m:r>
                          <a:rPr lang="tr-TR" b="0" i="1" smtClean="0">
                            <a:latin typeface="Cambria Math"/>
                          </a:rPr>
                          <m:t>=1…</m:t>
                        </m:r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  <m:r>
                          <a:rPr lang="tr-TR" b="0" i="1" smtClean="0">
                            <a:latin typeface="Cambria Math"/>
                          </a:rPr>
                          <m:t>, 0≤</m:t>
                        </m:r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  <m:r>
                          <a:rPr lang="tr-TR" b="0" i="1" smtClean="0">
                            <a:latin typeface="Cambria Math"/>
                          </a:rPr>
                          <m:t>≤ </m:t>
                        </m:r>
                        <m:r>
                          <m:rPr>
                            <m:sty m:val="p"/>
                          </m:rPr>
                          <a:rPr lang="tr-TR" b="0" i="1" smtClean="0">
                            <a:latin typeface="Cambria Math"/>
                          </a:rPr>
                          <m:t>T</m:t>
                        </m:r>
                      </m:e>
                    </m:func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Sembol enerjisi?</a:t>
                </a:r>
              </a:p>
              <a:p>
                <a:pPr lvl="1"/>
                <a:r>
                  <a:rPr lang="tr-TR" dirty="0" smtClean="0"/>
                  <a:t>Bit süresi ?</a:t>
                </a:r>
              </a:p>
              <a:p>
                <a:pPr lvl="1"/>
                <a:r>
                  <a:rPr lang="tr-TR" dirty="0" smtClean="0"/>
                  <a:t>Bit enerjisi?</a:t>
                </a:r>
              </a:p>
              <a:p>
                <a:pPr lvl="1"/>
                <a:r>
                  <a:rPr lang="tr-TR" dirty="0" smtClean="0"/>
                  <a:t>Ardışık frekanslar arası mesafe?</a:t>
                </a:r>
              </a:p>
              <a:p>
                <a:pPr lvl="1"/>
                <a:r>
                  <a:rPr lang="tr-TR" dirty="0" err="1" smtClean="0"/>
                  <a:t>Ortonormal</a:t>
                </a:r>
                <a:r>
                  <a:rPr lang="tr-TR" dirty="0" smtClean="0"/>
                  <a:t> küme?</a:t>
                </a:r>
              </a:p>
              <a:p>
                <a:pPr lvl="1"/>
                <a:r>
                  <a:rPr lang="tr-TR" dirty="0" smtClean="0"/>
                  <a:t>İlinti katsayısı ?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tr-TR" dirty="0" smtClean="0"/>
                  <a:t>)</a:t>
                </a:r>
              </a:p>
              <a:p>
                <a:pPr lvl="2"/>
                <a:r>
                  <a:rPr lang="tr-TR" dirty="0" smtClean="0"/>
                  <a:t>Minimum frekans kaydırma?</a:t>
                </a:r>
              </a:p>
              <a:p>
                <a:pPr lvl="1"/>
                <a:r>
                  <a:rPr lang="tr-TR" dirty="0" smtClean="0"/>
                  <a:t>Vektörler arası mesafe?</a:t>
                </a:r>
                <a:endParaRPr lang="tr-TR" dirty="0"/>
              </a:p>
            </p:txBody>
          </p:sp>
        </mc:Choice>
        <mc:Fallback xmlns="">
          <p:sp>
            <p:nvSpPr>
              <p:cNvPr id="5" name="İçerik Yer Tutucusu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59632" y="711991"/>
                <a:ext cx="7724847" cy="5381306"/>
              </a:xfrm>
              <a:blipFill>
                <a:blip r:embed="rId3"/>
                <a:stretch>
                  <a:fillRect l="-1184" t="-215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1062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7.5 En iyi alıcı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 smtClean="0"/>
                  <a:t>0-T aralığında, k bitlik bir blok,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  <m:r>
                          <a:rPr lang="tr-TR" b="0" i="1" smtClean="0">
                            <a:latin typeface="Cambria Math"/>
                          </a:rPr>
                          <m:t>=2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tr-TR" dirty="0" smtClean="0"/>
                  <a:t>adet sembolden birisi kullanılarak iletiliyor</a:t>
                </a:r>
              </a:p>
              <a:p>
                <a:r>
                  <a:rPr lang="tr-TR" dirty="0" smtClean="0"/>
                  <a:t>Alıcıda: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+</m:t>
                    </m:r>
                    <m:r>
                      <a:rPr lang="tr-TR" b="0" i="1" smtClean="0">
                        <a:latin typeface="Cambria Math"/>
                      </a:rPr>
                      <m:t>𝑛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, 0≤</m:t>
                    </m:r>
                    <m:r>
                      <m:rPr>
                        <m:sty m:val="p"/>
                      </m:rPr>
                      <a:rPr lang="tr-TR" b="0" i="1" smtClean="0">
                        <a:latin typeface="Cambria Math"/>
                      </a:rPr>
                      <m:t>t</m:t>
                    </m:r>
                    <m:r>
                      <a:rPr lang="tr-TR" b="0" i="1" smtClean="0">
                        <a:latin typeface="Cambria Math"/>
                      </a:rPr>
                      <m:t>≤</m:t>
                    </m:r>
                    <m:r>
                      <a:rPr lang="tr-TR" b="0" i="1" smtClean="0">
                        <a:latin typeface="Cambria Math"/>
                      </a:rPr>
                      <m:t>𝑇</m:t>
                    </m:r>
                  </m:oMath>
                </a14:m>
                <a:endParaRPr lang="tr-TR" dirty="0" smtClean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𝑛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: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𝐻𝑧</m:t>
                        </m:r>
                      </m:den>
                    </m:f>
                  </m:oMath>
                </a14:m>
                <a:endParaRPr lang="tr-TR" dirty="0" smtClean="0"/>
              </a:p>
              <a:p>
                <a:r>
                  <a:rPr lang="tr-TR" dirty="0" smtClean="0"/>
                  <a:t>Optimum alıcı: Minimum hata olasılığı demektir</a:t>
                </a:r>
              </a:p>
              <a:p>
                <a:r>
                  <a:rPr lang="tr-TR" dirty="0" smtClean="0"/>
                  <a:t>Alıcı=</a:t>
                </a:r>
                <a:r>
                  <a:rPr lang="tr-TR" dirty="0" err="1" smtClean="0"/>
                  <a:t>Kipçözücü</a:t>
                </a:r>
                <a:r>
                  <a:rPr lang="tr-TR" dirty="0" smtClean="0"/>
                  <a:t> + Algılayıcı</a:t>
                </a:r>
              </a:p>
              <a:p>
                <a:pPr lvl="1"/>
                <a:r>
                  <a:rPr lang="tr-TR" dirty="0" err="1" smtClean="0"/>
                  <a:t>Kipçözücü</a:t>
                </a:r>
                <a:r>
                  <a:rPr lang="tr-TR" dirty="0" smtClean="0"/>
                  <a:t> analog sinyali bir vektöre çevirir</a:t>
                </a:r>
              </a:p>
              <a:p>
                <a:pPr lvl="2"/>
                <a:r>
                  <a:rPr lang="tr-TR" dirty="0" smtClean="0"/>
                  <a:t>İlinti tipi </a:t>
                </a:r>
                <a:r>
                  <a:rPr lang="tr-TR" dirty="0" err="1" smtClean="0"/>
                  <a:t>kipçözücü</a:t>
                </a:r>
                <a:endParaRPr lang="tr-TR" dirty="0" smtClean="0"/>
              </a:p>
              <a:p>
                <a:pPr lvl="2"/>
                <a:r>
                  <a:rPr lang="tr-TR" dirty="0" smtClean="0"/>
                  <a:t>Uyumlu filtre tipi </a:t>
                </a:r>
                <a:r>
                  <a:rPr lang="tr-TR" dirty="0" err="1" smtClean="0"/>
                  <a:t>kipçözücü</a:t>
                </a:r>
                <a:endParaRPr lang="tr-TR" dirty="0" smtClean="0"/>
              </a:p>
              <a:p>
                <a:pPr lvl="2"/>
                <a:r>
                  <a:rPr lang="tr-TR" dirty="0" smtClean="0"/>
                  <a:t>Sinyalden maksimum enerjiyi elde etmelidir</a:t>
                </a:r>
              </a:p>
              <a:p>
                <a:pPr lvl="1"/>
                <a:r>
                  <a:rPr lang="tr-TR" dirty="0" smtClean="0"/>
                  <a:t>Algılayıcı bu vektörün M sinyalden hangisine karşılık geldiğini bulur</a:t>
                </a:r>
              </a:p>
              <a:p>
                <a:pPr lvl="2"/>
                <a:r>
                  <a:rPr lang="tr-TR" dirty="0" smtClean="0"/>
                  <a:t>Minimum hata oranını sağlamalıdır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544616"/>
              </a:xfrm>
              <a:blipFill>
                <a:blip r:embed="rId2"/>
                <a:stretch>
                  <a:fillRect l="-1481" t="-2747" b="-22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0290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tr-TR" sz="3600" dirty="0" smtClean="0"/>
              <a:t>7.5 En İyi </a:t>
            </a:r>
            <a:r>
              <a:rPr lang="tr-TR" sz="3600" dirty="0"/>
              <a:t>Alıcı - İlinti Tipi </a:t>
            </a:r>
            <a:r>
              <a:rPr lang="tr-TR" sz="3600" dirty="0" err="1" smtClean="0"/>
              <a:t>Kipçözücü</a:t>
            </a:r>
            <a:r>
              <a:rPr lang="tr-TR" sz="3600" dirty="0" smtClean="0"/>
              <a:t> (7.5.1)</a:t>
            </a:r>
            <a:endParaRPr lang="tr-TR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980728"/>
                <a:ext cx="4752528" cy="5616624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dirty="0" smtClean="0"/>
                  <a:t>Sinyalin her </a:t>
                </a:r>
                <a:r>
                  <a:rPr lang="tr-TR" dirty="0" err="1" smtClean="0"/>
                  <a:t>ortonormal</a:t>
                </a:r>
                <a:r>
                  <a:rPr lang="tr-TR" dirty="0" smtClean="0"/>
                  <a:t> temel fonksiyon üzerindeki izdüşümü bulunur.</a:t>
                </a:r>
              </a:p>
              <a:p>
                <a:r>
                  <a:rPr lang="tr-TR" dirty="0" smtClean="0"/>
                  <a:t>Yandaki işlemin sonucu nedir?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/>
                          </a:rPr>
                          <m:t>𝑟</m:t>
                        </m:r>
                      </m:e>
                    </m:acc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+</m:t>
                    </m:r>
                    <m:acc>
                      <m:accPr>
                        <m:chr m:val="̅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e>
                    </m:acc>
                  </m:oMath>
                </a14:m>
                <a:endParaRPr lang="tr-TR" dirty="0" smtClean="0"/>
              </a:p>
              <a:p>
                <a:r>
                  <a:rPr lang="tr-TR" dirty="0" smtClean="0"/>
                  <a:t>Gürültünün her temel fonksiyona dik olan kısmı önemsizdir (?)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=?, </m:t>
                    </m:r>
                  </m:oMath>
                </a14:m>
                <a:endParaRPr lang="tr-TR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=?,</m:t>
                    </m:r>
                  </m:oMath>
                </a14:m>
                <a:endParaRPr lang="tr-TR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=?</m:t>
                    </m:r>
                  </m:oMath>
                </a14:m>
                <a:endParaRPr lang="tr-TR" dirty="0" smtClean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e>
                        <m:acc>
                          <m:accPr>
                            <m:chr m:val="̅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acc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tr-TR" dirty="0" smtClean="0"/>
              </a:p>
              <a:p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𝑚𝑘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 smtClean="0"/>
                  <a:t>=?</a:t>
                </a:r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980728"/>
                <a:ext cx="4752528" cy="5616624"/>
              </a:xfrm>
              <a:blipFill>
                <a:blip r:embed="rId2"/>
                <a:stretch>
                  <a:fillRect l="-2179" t="-2280" r="-2564" b="-162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900" y="2041203"/>
            <a:ext cx="4008588" cy="47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489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7.5 En İyi Alıcı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420888"/>
                <a:ext cx="8229600" cy="2610171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tr-TR" dirty="0" smtClean="0"/>
                  <a:t>7.5.2 Uyumlu Filtre Tipi </a:t>
                </a:r>
                <a:r>
                  <a:rPr lang="tr-TR" dirty="0" err="1" smtClean="0"/>
                  <a:t>Kipçözücü</a:t>
                </a:r>
                <a:endParaRPr lang="tr-TR" dirty="0" smtClean="0"/>
              </a:p>
              <a:p>
                <a:pPr lvl="1"/>
                <a:r>
                  <a:rPr lang="tr-TR" dirty="0" smtClean="0"/>
                  <a:t>Her temel fonksiyon için bir uyumlu filtre</a:t>
                </a:r>
              </a:p>
              <a:p>
                <a:pPr lvl="1"/>
                <a:r>
                  <a:rPr lang="tr-T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, 0≤</m:t>
                    </m:r>
                    <m:r>
                      <a:rPr lang="tr-TR" b="0" i="1" smtClean="0">
                        <a:latin typeface="Cambria Math"/>
                      </a:rPr>
                      <m:t>𝑡</m:t>
                    </m:r>
                    <m:r>
                      <a:rPr lang="tr-TR" b="0" i="1" smtClean="0">
                        <a:latin typeface="Cambria Math"/>
                      </a:rPr>
                      <m:t>≤</m:t>
                    </m:r>
                    <m:r>
                      <a:rPr lang="tr-TR" b="0" i="1" smtClean="0">
                        <a:latin typeface="Cambria Math"/>
                      </a:rPr>
                      <m:t>𝑇</m:t>
                    </m:r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=?</m:t>
                    </m:r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𝑠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∗</m:t>
                    </m:r>
                    <m:r>
                      <a:rPr lang="tr-TR" b="0" i="1" smtClean="0">
                        <a:latin typeface="Cambria Math"/>
                      </a:rPr>
                      <m:t>𝑠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=?</m:t>
                    </m:r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𝑠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∗</m:t>
                    </m:r>
                    <m:r>
                      <a:rPr lang="tr-TR" i="1">
                        <a:latin typeface="Cambria Math"/>
                      </a:rPr>
                      <m:t>𝑠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𝑇</m:t>
                        </m:r>
                        <m:r>
                          <a:rPr lang="tr-TR" i="1">
                            <a:latin typeface="Cambria Math"/>
                          </a:rPr>
                          <m:t>−</m:t>
                        </m:r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  <m:r>
                          <a:rPr lang="tr-TR" b="0" i="1" smtClean="0">
                            <a:latin typeface="Cambria Math"/>
                          </a:rPr>
                          <m:t>=</m:t>
                        </m:r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=?</m:t>
                    </m:r>
                  </m:oMath>
                </a14:m>
                <a:endParaRPr lang="tr-TR" dirty="0"/>
              </a:p>
              <a:p>
                <a:pPr lvl="1"/>
                <a:endParaRPr lang="tr-TR" b="0" dirty="0" smtClean="0"/>
              </a:p>
              <a:p>
                <a:pPr lvl="1"/>
                <a:endParaRPr lang="tr-TR" b="0" dirty="0" smtClean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420888"/>
                <a:ext cx="8229600" cy="2610171"/>
              </a:xfrm>
              <a:blipFill rotWithShape="1">
                <a:blip r:embed="rId2"/>
                <a:stretch>
                  <a:fillRect l="-1185" t="-3505" b="-3387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188" y="836712"/>
            <a:ext cx="1971675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8" y="836712"/>
            <a:ext cx="7096680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207843"/>
            <a:ext cx="3295650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031060"/>
            <a:ext cx="271462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140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804853"/>
            <a:ext cx="3685386" cy="4137365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7.5 En İyi Alıcı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836712"/>
                <a:ext cx="5688632" cy="468052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 smtClean="0"/>
                  <a:t>Uyumlu filtre özellikleri</a:t>
                </a:r>
              </a:p>
              <a:p>
                <a:pPr lvl="1"/>
                <a:r>
                  <a:rPr lang="tr-TR" dirty="0" smtClean="0"/>
                  <a:t>Çıkıştaki </a:t>
                </a:r>
                <a:r>
                  <a:rPr lang="tr-TR" dirty="0" err="1" smtClean="0"/>
                  <a:t>SGO’nı</a:t>
                </a:r>
                <a:r>
                  <a:rPr lang="tr-TR" dirty="0" smtClean="0"/>
                  <a:t> maksimum yapar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𝑆</m:t>
                                </m:r>
                              </m:num>
                              <m:den>
                                <m:r>
                                  <a:rPr lang="tr-TR" b="0" i="1" smtClean="0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𝑜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tr-TR" dirty="0" smtClean="0"/>
                  <a:t> (göster..)</a:t>
                </a:r>
              </a:p>
              <a:p>
                <a:pPr lvl="1"/>
                <a:r>
                  <a:rPr lang="tr-TR" dirty="0" smtClean="0"/>
                  <a:t>Frekans alanında </a:t>
                </a:r>
              </a:p>
              <a:p>
                <a:pPr lvl="2"/>
                <a:r>
                  <a:rPr lang="en-US" b="0" dirty="0" smtClean="0"/>
                  <a:t>G</a:t>
                </a:r>
                <a:r>
                  <a:rPr lang="tr-TR" b="0" dirty="0" err="1" smtClean="0"/>
                  <a:t>ürültü</a:t>
                </a:r>
                <a:r>
                  <a:rPr lang="tr-TR" b="0" dirty="0" smtClean="0"/>
                  <a:t> yoğunluğu: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endParaRPr lang="tr-TR" dirty="0" smtClean="0"/>
              </a:p>
              <a:p>
                <a:pPr lvl="2"/>
                <a:r>
                  <a:rPr lang="tr-TR" dirty="0" smtClean="0"/>
                  <a:t>Gürültü: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tr-TR" dirty="0" smtClean="0"/>
              </a:p>
              <a:p>
                <a:pPr lvl="2"/>
                <a:r>
                  <a:rPr lang="tr-TR" dirty="0" smtClean="0"/>
                  <a:t>Sinyal 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endParaRPr lang="tr-TR" dirty="0" smtClean="0"/>
              </a:p>
              <a:p>
                <a:pPr lvl="1"/>
                <a:r>
                  <a:rPr lang="tr-TR" dirty="0" err="1" smtClean="0"/>
                  <a:t>Example</a:t>
                </a:r>
                <a:r>
                  <a:rPr lang="tr-TR" dirty="0" smtClean="0"/>
                  <a:t> 7.5.2.: Aşağıdaki sinyaller  ve terslerinden oluşan M=4’lük </a:t>
                </a:r>
                <a:r>
                  <a:rPr lang="tr-TR" dirty="0" err="1" smtClean="0"/>
                  <a:t>biortogonal</a:t>
                </a:r>
                <a:r>
                  <a:rPr lang="tr-TR" dirty="0" smtClean="0"/>
                  <a:t> sinyaller için temel </a:t>
                </a:r>
                <a:r>
                  <a:rPr lang="tr-TR" dirty="0" err="1" smtClean="0"/>
                  <a:t>ortonormal</a:t>
                </a:r>
                <a:r>
                  <a:rPr lang="tr-TR" dirty="0" smtClean="0"/>
                  <a:t> fonksiyonları bulun,  uyumlu filtreleri bulun, ve uyumlu filtre çıktılarını bulun.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836712"/>
                <a:ext cx="5688632" cy="4680520"/>
              </a:xfrm>
              <a:blipFill rotWithShape="1">
                <a:blip r:embed="rId3"/>
                <a:stretch>
                  <a:fillRect l="-1499" t="-2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225456"/>
            <a:ext cx="2664296" cy="158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5229200"/>
            <a:ext cx="2500895" cy="157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3262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7.5 En İyi Alıcı </a:t>
            </a:r>
            <a:r>
              <a:rPr lang="tr-TR" dirty="0"/>
              <a:t>- En iyi </a:t>
            </a:r>
            <a:r>
              <a:rPr lang="tr-TR" dirty="0" smtClean="0"/>
              <a:t>algılayıcı (7.5.3)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836712"/>
                <a:ext cx="5701605" cy="5544616"/>
              </a:xfrm>
            </p:spPr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/>
                          </a:rPr>
                          <m:t>𝑟</m:t>
                        </m:r>
                      </m:e>
                    </m:acc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+</m:t>
                    </m:r>
                    <m:acc>
                      <m:accPr>
                        <m:chr m:val="̅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e>
                    </m:acc>
                    <m:r>
                      <a:rPr lang="tr-TR" b="0" i="1" smtClean="0">
                        <a:latin typeface="Cambria Math"/>
                      </a:rPr>
                      <m:t>,  </m:t>
                    </m:r>
                  </m:oMath>
                </a14:m>
                <a:r>
                  <a:rPr lang="tr-TR" dirty="0" smtClean="0"/>
                  <a:t>N boyutlu vektörler,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𝒩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0,</m:t>
                        </m:r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=1,…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tr-TR" dirty="0" smtClean="0"/>
              </a:p>
              <a:p>
                <a:r>
                  <a:rPr lang="tr-TR" dirty="0" smtClean="0"/>
                  <a:t>Yandaki şekil:  N=3, M=4</a:t>
                </a:r>
              </a:p>
              <a:p>
                <a:r>
                  <a:rPr lang="tr-TR" dirty="0" smtClean="0"/>
                  <a:t>Maximum </a:t>
                </a:r>
                <a:r>
                  <a:rPr lang="tr-TR" dirty="0" err="1" smtClean="0"/>
                  <a:t>Posterior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probability</a:t>
                </a:r>
                <a:r>
                  <a:rPr lang="tr-TR" dirty="0" smtClean="0"/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max</m:t>
                        </m:r>
                      </m:e>
                      <m:lim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lim>
                    </m:limLow>
                    <m:r>
                      <a:rPr lang="tr-TR" b="0" i="0" smtClean="0">
                        <a:latin typeface="Cambria Math"/>
                      </a:rPr>
                      <m:t>{</m:t>
                    </m:r>
                    <m:r>
                      <a:rPr lang="tr-TR" b="0" i="1" smtClean="0">
                        <a:latin typeface="Cambria Math"/>
                      </a:rPr>
                      <m:t>𝑃</m:t>
                    </m:r>
                    <m:d>
                      <m:dPr>
                        <m:endChr m:val="|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𝑠</m:t>
                                </m:r>
                              </m:e>
                            </m:acc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e>
                    </m:d>
                    <m:acc>
                      <m:accPr>
                        <m:chr m:val="̅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/>
                          </a:rPr>
                          <m:t>𝑟</m:t>
                        </m:r>
                      </m:e>
                    </m:acc>
                    <m:r>
                      <a:rPr lang="tr-TR" b="0" i="1" smtClean="0">
                        <a:latin typeface="Cambria Math"/>
                      </a:rPr>
                      <m:t>)} </m:t>
                    </m:r>
                  </m:oMath>
                </a14:m>
                <a:endParaRPr lang="tr-TR" dirty="0" smtClean="0"/>
              </a:p>
              <a:p>
                <a:r>
                  <a:rPr lang="tr-TR" dirty="0" err="1" smtClean="0"/>
                  <a:t>Bayes</a:t>
                </a:r>
                <a:r>
                  <a:rPr lang="tr-TR" dirty="0" smtClean="0"/>
                  <a:t> kuralından….</a:t>
                </a:r>
              </a:p>
              <a:p>
                <a:r>
                  <a:rPr lang="tr-TR" dirty="0" smtClean="0"/>
                  <a:t>Sembol olasılıkları eşit ise…</a:t>
                </a:r>
              </a:p>
              <a:p>
                <a:r>
                  <a:rPr lang="tr-TR" dirty="0" smtClean="0"/>
                  <a:t>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𝑟</m:t>
                            </m:r>
                          </m:e>
                        </m:acc>
                      </m: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𝑠</m:t>
                                </m:r>
                              </m:e>
                            </m:acc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 smtClean="0"/>
                  <a:t>: Maksimum olabilirlik kriteri</a:t>
                </a:r>
              </a:p>
              <a:p>
                <a:r>
                  <a:rPr lang="tr-TR" dirty="0" smtClean="0"/>
                  <a:t>Logaritmasını alırsak…</a:t>
                </a:r>
              </a:p>
              <a:p>
                <a:r>
                  <a:rPr lang="tr-TR" dirty="0" smtClean="0"/>
                  <a:t>Minimum uzaklık kriteri oldu</a:t>
                </a:r>
              </a:p>
              <a:p>
                <a:r>
                  <a:rPr lang="tr-TR" dirty="0" smtClean="0"/>
                  <a:t>Biraz daha ileri gidersek…</a:t>
                </a:r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836712"/>
                <a:ext cx="5701605" cy="5544616"/>
              </a:xfrm>
              <a:blipFill>
                <a:blip r:embed="rId2"/>
                <a:stretch>
                  <a:fillRect l="-2137" t="-2857" r="-2778" b="-285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725041"/>
            <a:ext cx="3190875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3120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tr-TR" sz="3200" dirty="0" smtClean="0"/>
              <a:t>7.5 En iyi alıcı – Bant geçirgen Sinyaller (7.5.4)</a:t>
            </a:r>
            <a:endParaRPr lang="tr-TR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908720"/>
                <a:ext cx="8363272" cy="5832648"/>
              </a:xfrm>
            </p:spPr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b="0" i="1" smtClean="0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  <m:r>
                          <a:rPr lang="tr-TR" b="0" i="1" smtClean="0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endParaRPr lang="tr-TR" b="0" dirty="0" smtClean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+</m:t>
                    </m:r>
                    <m:r>
                      <a:rPr lang="tr-TR" b="0" i="1" smtClean="0">
                        <a:latin typeface="Cambria Math"/>
                      </a:rPr>
                      <m:t>𝑛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endParaRPr lang="tr-TR" b="0" dirty="0" smtClean="0"/>
              </a:p>
              <a:p>
                <a:endParaRPr lang="tr-TR" b="0" i="1" dirty="0" smtClean="0">
                  <a:latin typeface="Cambria Math"/>
                </a:endParaRPr>
              </a:p>
              <a:p>
                <a:endParaRPr lang="tr-TR" i="1" dirty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𝑛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r>
                          <a:rPr lang="tr-TR" i="1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func>
                    <m:r>
                      <a:rPr lang="tr-TR" b="0" i="1" smtClean="0">
                        <a:latin typeface="Cambria Math"/>
                      </a:rPr>
                      <m:t> 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r>
                          <a:rPr lang="tr-TR" i="1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func>
                  </m:oMath>
                </a14:m>
                <a:endParaRPr lang="tr-TR" b="0" dirty="0" smtClean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𝜑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tr-TR" b="0" i="1" smtClean="0">
                            <a:latin typeface="Cambria Math"/>
                          </a:rPr>
                          <m:t>2/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𝑔</m:t>
                            </m:r>
                          </m:sub>
                        </m:sSub>
                      </m:e>
                    </m:rad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𝑔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tr-TR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r>
                          <a:rPr lang="tr-TR" i="1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𝑡</m:t>
                        </m:r>
                        <m:r>
                          <a:rPr lang="tr-TR" i="1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endParaRPr lang="tr-TR" dirty="0" smtClean="0"/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nary>
                    <m:nary>
                      <m:nary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r>
                          <a:rPr lang="tr-TR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u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m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</m:d>
                        <m:r>
                          <a:rPr lang="tr-TR" b="0" i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tr-TR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tr-TR" b="0" i="0" smtClean="0">
                            <a:latin typeface="Cambria Math" panose="02040503050406030204" pitchFamily="18" charset="0"/>
                          </a:rPr>
                          <m:t>))</m:t>
                        </m:r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𝑑𝑡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nary>
                  </m:oMath>
                </a14:m>
                <a:endParaRPr lang="tr-TR" dirty="0" smtClean="0"/>
              </a:p>
              <a:p>
                <a:r>
                  <a:rPr lang="tr-TR" dirty="0" smtClean="0"/>
                  <a:t>Faz Kayması: Sinyaldeki gecikme, </a:t>
                </a:r>
                <a:r>
                  <a:rPr lang="tr-TR" dirty="0" err="1" smtClean="0"/>
                  <a:t>osilatörlerdeki</a:t>
                </a:r>
                <a:r>
                  <a:rPr lang="tr-TR" dirty="0" smtClean="0"/>
                  <a:t> kayma</a:t>
                </a:r>
              </a:p>
              <a:p>
                <a:pPr lvl="1"/>
                <a:r>
                  <a:rPr lang="tr-TR" dirty="0" smtClean="0"/>
                  <a:t>Sinyalin karesi alınır ve PLL </a:t>
                </a:r>
                <a:r>
                  <a:rPr lang="tr-TR" dirty="0" err="1" smtClean="0"/>
                  <a:t>Costas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Loop</a:t>
                </a:r>
                <a:r>
                  <a:rPr lang="tr-TR" dirty="0" smtClean="0"/>
                  <a:t> kullanılır, frekans ikiye bölünür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𝑇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/>
                              </a:rPr>
                              <m:t>cos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r>
                          <a:rPr lang="tr-TR" i="1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𝑡</m:t>
                        </m:r>
                        <m:r>
                          <a:rPr lang="tr-TR" b="0" i="1" smtClean="0">
                            <a:latin typeface="Cambria Math"/>
                          </a:rPr>
                          <m:t>+</m:t>
                        </m:r>
                        <m:r>
                          <a:rPr lang="tr-TR" b="0" i="1" smtClean="0">
                            <a:latin typeface="Cambria Math"/>
                          </a:rPr>
                          <m:t>𝜃</m:t>
                        </m:r>
                        <m:r>
                          <a:rPr lang="tr-TR" b="0" i="1" smtClean="0">
                            <a:latin typeface="Cambria Math"/>
                          </a:rPr>
                          <m:t>) </m:t>
                        </m:r>
                      </m:e>
                    </m:func>
                    <m:r>
                      <a:rPr lang="tr-TR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tr-TR" dirty="0" smtClean="0"/>
                  <a:t>…</a:t>
                </a:r>
              </a:p>
              <a:p>
                <a:pPr lvl="1"/>
                <a:r>
                  <a:rPr lang="tr-TR" dirty="0" err="1" smtClean="0"/>
                  <a:t>Phase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Locked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Loop</a:t>
                </a:r>
                <a:r>
                  <a:rPr lang="tr-TR" dirty="0" smtClean="0"/>
                  <a:t>, </a:t>
                </a:r>
                <a:r>
                  <a:rPr lang="tr-TR" dirty="0" err="1" smtClean="0"/>
                  <a:t>Costas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Loop</a:t>
                </a:r>
                <a:r>
                  <a:rPr lang="tr-TR" dirty="0" smtClean="0"/>
                  <a:t> (5.2)</a:t>
                </a:r>
              </a:p>
              <a:p>
                <a:endParaRPr lang="tr-TR" dirty="0" smtClean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908720"/>
                <a:ext cx="8363272" cy="5832648"/>
              </a:xfrm>
              <a:blipFill>
                <a:blip r:embed="rId2"/>
                <a:stretch>
                  <a:fillRect l="-123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836712"/>
            <a:ext cx="3037237" cy="189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59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tr-TR" sz="3200" dirty="0"/>
              <a:t>7.5 En iyi alıcı – Bant geçirgen Sinyaller (7.5.4)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24744"/>
                <a:ext cx="8229600" cy="5328592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tr-TR" dirty="0" smtClean="0"/>
                  <a:t>Faz </a:t>
                </a:r>
                <a:r>
                  <a:rPr lang="tr-TR" dirty="0" err="1"/>
                  <a:t>kiplemeli</a:t>
                </a:r>
                <a:r>
                  <a:rPr lang="tr-TR" dirty="0"/>
                  <a:t> sinyallerin algılanması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𝑚𝑐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r>
                          <a:rPr lang="tr-TR" i="1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𝑡</m:t>
                        </m:r>
                        <m:r>
                          <a:rPr lang="tr-TR" i="1">
                            <a:latin typeface="Cambria Math"/>
                          </a:rPr>
                          <m:t> </m:t>
                        </m:r>
                      </m:e>
                    </m:func>
                    <m:r>
                      <a:rPr lang="tr-TR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𝑚𝑠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𝑡</m:t>
                        </m:r>
                      </m:e>
                    </m:d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r>
                          <a:rPr lang="tr-TR" i="1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𝑡</m:t>
                        </m:r>
                        <m:r>
                          <a:rPr lang="tr-TR" i="1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endParaRPr lang="tr-TR" i="1" dirty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tr-TR" i="1">
                            <a:latin typeface="Cambria Math"/>
                          </a:rPr>
                          <m:t>2/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𝑔</m:t>
                            </m:r>
                          </m:sub>
                        </m:sSub>
                      </m:e>
                    </m:rad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𝑔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tr-TR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r>
                          <a:rPr lang="tr-TR" i="1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𝑡</m:t>
                        </m:r>
                        <m:r>
                          <a:rPr lang="tr-TR" i="1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𝜑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=−</m:t>
                    </m:r>
                    <m:rad>
                      <m:radPr>
                        <m:deg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tr-TR" i="1">
                            <a:latin typeface="Cambria Math"/>
                          </a:rPr>
                          <m:t>2/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𝑔</m:t>
                            </m:r>
                          </m:sub>
                        </m:sSub>
                      </m:e>
                    </m:rad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𝑔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tr-TR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r>
                          <a:rPr lang="tr-TR" i="1">
                            <a:latin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𝑡</m:t>
                        </m:r>
                        <m:r>
                          <a:rPr lang="tr-TR" i="1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tr-TR" dirty="0" smtClean="0"/>
              </a:p>
              <a:p>
                <a:r>
                  <a:rPr lang="tr-TR" dirty="0" smtClean="0"/>
                  <a:t>Faz Kestirimi: 2PSK’de karesi alınır, </a:t>
                </a:r>
                <a:r>
                  <a:rPr lang="tr-TR" dirty="0" err="1" smtClean="0"/>
                  <a:t>MPSK’de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M’inci</a:t>
                </a:r>
                <a:r>
                  <a:rPr lang="tr-TR" dirty="0" smtClean="0"/>
                  <a:t> kuvveti alınır ve PLL sürülür</a:t>
                </a:r>
              </a:p>
              <a:p>
                <a:r>
                  <a:rPr lang="tr-TR" dirty="0" smtClean="0"/>
                  <a:t>DPSK: </a:t>
                </a:r>
                <a:r>
                  <a:rPr lang="tr-TR" dirty="0" err="1" smtClean="0"/>
                  <a:t>Differential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Phase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Shift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Keying</a:t>
                </a:r>
                <a:endParaRPr lang="tr-TR" dirty="0" smtClean="0"/>
              </a:p>
              <a:p>
                <a:pPr lvl="1"/>
                <a:r>
                  <a:rPr lang="tr-TR" dirty="0" smtClean="0"/>
                  <a:t>2DPSK: 1: önceki fazdan 180ofark yaratılır</a:t>
                </a:r>
              </a:p>
              <a:p>
                <a:pPr lvl="1"/>
                <a:r>
                  <a:rPr lang="tr-TR" dirty="0" smtClean="0"/>
                  <a:t>4PSK: 00, 01,11,10</a:t>
                </a:r>
                <a:r>
                  <a:rPr lang="tr-TR" dirty="0" smtClean="0">
                    <a:sym typeface="Wingdings" panose="05000000000000000000" pitchFamily="2" charset="2"/>
                  </a:rPr>
                  <a:t>0,90,180,270 faz sapması</a:t>
                </a:r>
              </a:p>
              <a:p>
                <a:pPr lvl="1"/>
                <a:r>
                  <a:rPr lang="tr-TR" dirty="0" err="1" smtClean="0">
                    <a:sym typeface="Wingdings" panose="05000000000000000000" pitchFamily="2" charset="2"/>
                  </a:rPr>
                  <a:t>Kipçözücü</a:t>
                </a:r>
                <a:r>
                  <a:rPr lang="tr-TR" dirty="0" smtClean="0">
                    <a:sym typeface="Wingdings" panose="05000000000000000000" pitchFamily="2" charset="2"/>
                  </a:rPr>
                  <a:t> çıktısı: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𝑟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𝜖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</m:t>
                            </m:r>
                          </m:sub>
                        </m:sSub>
                      </m:e>
                    </m:rad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𝜙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𝑘</m:t>
                        </m:r>
                      </m:sub>
                    </m:sSub>
                  </m:oMath>
                </a14:m>
                <a:endParaRPr lang="tr-TR" b="0" dirty="0" smtClean="0">
                  <a:sym typeface="Wingdings" panose="05000000000000000000" pitchFamily="2" charset="2"/>
                </a:endParaRPr>
              </a:p>
              <a:p>
                <a:pPr lvl="1"/>
                <a:r>
                  <a:rPr lang="tr-TR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𝑟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𝜖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</m:t>
                            </m:r>
                          </m:sub>
                        </m:sSub>
                      </m:e>
                    </m:rad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𝑗</m:t>
                        </m:r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𝜃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𝜙</m:t>
                        </m:r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sup>
                    </m:sSup>
                    <m:r>
                      <a:rPr lang="tr-TR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b>
                    </m:sSub>
                  </m:oMath>
                </a14:m>
                <a:endParaRPr lang="tr-TR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𝜖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</m:t>
                            </m:r>
                          </m:sub>
                        </m:sSub>
                      </m:e>
                    </m:rad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𝑗</m:t>
                        </m:r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𝜃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ad>
                      <m:radPr>
                        <m:degHide m:val="on"/>
                        <m:ctrlP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𝜖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</m:t>
                            </m:r>
                          </m:sub>
                        </m:sSub>
                      </m:e>
                    </m:rad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𝑗</m:t>
                        </m:r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𝜃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𝑘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𝜙</m:t>
                        </m:r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sup>
                    </m:sSup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ad>
                      <m:radPr>
                        <m:degHide m:val="on"/>
                        <m:ctrlP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𝜖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</m:t>
                            </m:r>
                          </m:sub>
                        </m:sSub>
                      </m:e>
                    </m:rad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𝑗</m:t>
                        </m:r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𝜃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𝜙</m:t>
                        </m:r>
                        <m:r>
                          <a:rPr lang="tr-T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sup>
                    </m:sSup>
                    <m:r>
                      <a:rPr lang="tr-TR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k</m:t>
                        </m:r>
                      </m:sub>
                    </m:sSub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k</m:t>
                        </m:r>
                        <m:r>
                          <a:rPr lang="tr-TR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b>
                      <m:sup>
                        <m:r>
                          <a:rPr lang="tr-TR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bSup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24744"/>
                <a:ext cx="8229600" cy="5328592"/>
              </a:xfrm>
              <a:blipFill>
                <a:blip r:embed="rId2"/>
                <a:stretch>
                  <a:fillRect l="-815" t="-194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0525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7.6 Hata İhtimali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836712"/>
                <a:ext cx="5976664" cy="5976664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tr-TR" dirty="0" smtClean="0"/>
                  <a:t>7.6.1 PAM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=−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,  </m:t>
                    </m:r>
                  </m:oMath>
                </a14:m>
                <a:endParaRPr lang="tr-TR" b="0" i="1" dirty="0" smtClean="0">
                  <a:latin typeface="Cambria Math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/>
                        </a:rPr>
                        <m:t>𝑣𝑒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/>
                            </a:rPr>
                            <m:t> </m:t>
                          </m:r>
                          <m:r>
                            <a:rPr lang="tr-TR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tr-TR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e>
                      </m:rad>
                      <m:r>
                        <a:rPr lang="tr-TR" b="0" i="1" smtClean="0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tr-TR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𝑟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+</m:t>
                    </m:r>
                    <m:r>
                      <a:rPr lang="tr-TR" b="0" i="1" smtClean="0">
                        <a:latin typeface="Cambria Math"/>
                      </a:rPr>
                      <m:t>𝑛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e>
                    </m:rad>
                    <m:r>
                      <a:rPr lang="tr-TR" b="0" i="1" smtClean="0">
                        <a:latin typeface="Cambria Math"/>
                      </a:rPr>
                      <m:t>+</m:t>
                    </m:r>
                    <m:r>
                      <a:rPr lang="tr-TR" b="0" i="1" smtClean="0">
                        <a:latin typeface="Cambria Math"/>
                      </a:rPr>
                      <m:t>𝑛</m:t>
                    </m:r>
                    <m:r>
                      <a:rPr lang="tr-TR" b="0" i="1" smtClean="0">
                        <a:latin typeface="Cambria Math"/>
                      </a:rPr>
                      <m:t>,  </m:t>
                    </m:r>
                    <m:r>
                      <a:rPr lang="tr-TR" b="0" i="1" smtClean="0">
                        <a:latin typeface="Cambria Math"/>
                      </a:rPr>
                      <m:t>𝑛</m:t>
                    </m:r>
                    <m:r>
                      <a:rPr lang="tr-TR" b="0" i="1" smtClean="0">
                        <a:latin typeface="Cambria Math"/>
                      </a:rPr>
                      <m:t>~</m:t>
                    </m:r>
                    <m:r>
                      <a:rPr lang="tr-TR" b="0" i="1" smtClean="0">
                        <a:latin typeface="Cambria Math"/>
                      </a:rPr>
                      <m:t>𝒩</m:t>
                    </m:r>
                    <m:r>
                      <a:rPr lang="tr-TR" b="0" i="1" smtClean="0">
                        <a:latin typeface="Cambria Math"/>
                      </a:rPr>
                      <m:t>(0,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/2)</m:t>
                    </m:r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Olasılık dağılımı: ?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𝑃</m:t>
                    </m:r>
                    <m:d>
                      <m:dPr>
                        <m:endChr m:val="|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𝑒</m:t>
                        </m:r>
                      </m:e>
                    </m: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)+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𝑃</m:t>
                    </m:r>
                    <m:d>
                      <m:dPr>
                        <m:endChr m:val="|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𝑒</m:t>
                        </m:r>
                      </m:e>
                    </m:d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)</m:t>
                    </m:r>
                  </m:oMath>
                </a14:m>
                <a:endParaRPr lang="tr-TR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i="1">
                        <a:latin typeface="Cambria Math"/>
                      </a:rPr>
                      <m:t>𝑃</m:t>
                    </m:r>
                    <m:d>
                      <m:dPr>
                        <m:endChr m:val="|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𝑒</m:t>
                        </m:r>
                      </m:e>
                    </m:d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)</m:t>
                    </m:r>
                    <m:r>
                      <a:rPr lang="tr-TR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tr-TR" b="0" i="0" smtClean="0">
                        <a:latin typeface="Cambria Math"/>
                      </a:rPr>
                      <m:t>Q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𝑏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</m:oMath>
                </a14:m>
                <a:r>
                  <a:rPr lang="tr-TR" dirty="0" smtClean="0"/>
                  <a:t> (ispatla)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tr-TR">
                        <a:latin typeface="Cambria Math"/>
                      </a:rPr>
                      <m:t>Q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tr-TR" i="1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</m:oMath>
                </a14:m>
                <a:r>
                  <a:rPr lang="tr-TR" dirty="0" smtClean="0"/>
                  <a:t> (ispatla)</a:t>
                </a:r>
              </a:p>
              <a:p>
                <a:r>
                  <a:rPr lang="tr-TR" dirty="0" smtClean="0"/>
                  <a:t>İkili dikgen sinyaller (sağdaki şekil)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=?</m:t>
                    </m:r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Daha fazla enerji gerektirir (neden?)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836712"/>
                <a:ext cx="5976664" cy="5976664"/>
              </a:xfrm>
              <a:blipFill rotWithShape="1">
                <a:blip r:embed="rId2"/>
                <a:stretch>
                  <a:fillRect l="-1631" t="-152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196752"/>
            <a:ext cx="3684088" cy="61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492896"/>
            <a:ext cx="4172322" cy="1488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353" y="4581128"/>
            <a:ext cx="237172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5575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7.6 Hata İhtimali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737"/>
                <a:ext cx="8229600" cy="4608512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tr-TR" dirty="0" smtClean="0"/>
                  <a:t>7.6.2 M-</a:t>
                </a:r>
                <a:r>
                  <a:rPr lang="tr-TR" dirty="0" err="1" smtClean="0"/>
                  <a:t>ary</a:t>
                </a:r>
                <a:r>
                  <a:rPr lang="tr-TR" dirty="0" smtClean="0"/>
                  <a:t> PAM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𝑔</m:t>
                            </m:r>
                          </m:sub>
                        </m:sSub>
                      </m:e>
                    </m:ra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𝑚</m:t>
                    </m:r>
                    <m:r>
                      <a:rPr lang="tr-TR" b="0" i="1" smtClean="0">
                        <a:latin typeface="Cambria Math"/>
                      </a:rPr>
                      <m:t>=1,…,</m:t>
                    </m:r>
                    <m:r>
                      <a:rPr lang="tr-TR" b="0" i="1" smtClean="0">
                        <a:latin typeface="Cambria Math"/>
                      </a:rPr>
                      <m:t>𝑀</m:t>
                    </m:r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  <m:r>
                          <a:rPr lang="tr-TR" b="0" i="1" smtClean="0">
                            <a:latin typeface="Cambria Math"/>
                          </a:rPr>
                          <m:t>−1−</m:t>
                        </m:r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𝑚</m:t>
                    </m:r>
                    <m:r>
                      <a:rPr lang="tr-TR" b="0" i="1" smtClean="0">
                        <a:latin typeface="Cambria Math"/>
                      </a:rPr>
                      <m:t>=1,…,</m:t>
                    </m:r>
                    <m:r>
                      <a:rPr lang="tr-TR" b="0" i="1" smtClean="0">
                        <a:latin typeface="Cambria Math"/>
                      </a:rPr>
                      <m:t>𝑀</m:t>
                    </m:r>
                    <m:r>
                      <a:rPr lang="tr-TR" b="0" i="1" smtClean="0">
                        <a:latin typeface="Cambria Math"/>
                      </a:rPr>
                      <m:t> </m:t>
                    </m:r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𝑎𝑣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tr-TR" b="0" i="1" smtClean="0">
                                <a:latin typeface="Cambria Math"/>
                              </a:rPr>
                              <m:t>−1</m:t>
                            </m:r>
                          </m:num>
                          <m:den>
                            <m:r>
                              <a:rPr lang="tr-TR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tr-TR" dirty="0" smtClean="0"/>
                  <a:t> (ispatla?)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𝑎𝑣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𝑎𝑣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= ?</m:t>
                    </m:r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𝑀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𝑃</m:t>
                    </m:r>
                    <m:r>
                      <a:rPr lang="tr-TR" b="0" i="1" smtClean="0">
                        <a:latin typeface="Cambria Math"/>
                      </a:rPr>
                      <m:t>(</m:t>
                    </m:r>
                    <m:r>
                      <a:rPr lang="tr-TR" b="0" i="1" smtClean="0">
                        <a:latin typeface="Cambria Math"/>
                      </a:rPr>
                      <m:t>𝑛</m:t>
                    </m:r>
                    <m:r>
                      <a:rPr lang="tr-TR" b="0" i="1" smtClean="0">
                        <a:latin typeface="Cambria Math"/>
                      </a:rPr>
                      <m:t>&gt;</m:t>
                    </m:r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𝑔</m:t>
                            </m:r>
                          </m:sub>
                        </m:sSub>
                      </m:e>
                    </m:rad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tr-TR" dirty="0" smtClean="0"/>
                  <a:t> (neden?)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/>
                              </a:rPr>
                              <m:t>𝑀</m:t>
                            </m:r>
                            <m:r>
                              <a:rPr lang="tr-TR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tr-TR" i="1">
                            <a:latin typeface="Cambria Math"/>
                          </a:rPr>
                          <m:t>𝑀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6</m:t>
                                </m:r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sSub>
                                          <m:sSubPr>
                                            <m:ctrlPr>
                                              <a:rPr lang="tr-TR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tr-TR" b="0" i="0" smtClean="0">
                                                <a:latin typeface="Cambria Math"/>
                                              </a:rPr>
                                              <m:t>log</m:t>
                                            </m:r>
                                          </m:e>
                                          <m:sub>
                                            <m:r>
                                              <a:rPr lang="tr-TR" b="0" i="1" smtClean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fName>
                                      <m:e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𝑀</m:t>
                                        </m:r>
                                      </m:e>
                                    </m:func>
                                  </m:e>
                                </m:d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𝑏𝑎𝑣</m:t>
                                    </m:r>
                                  </m:sub>
                                </m:sSub>
                              </m:num>
                              <m:den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𝑀</m:t>
                                        </m:r>
                                      </m:e>
                                      <m:sup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</m:oMath>
                </a14:m>
                <a:r>
                  <a:rPr lang="tr-TR" dirty="0" smtClean="0"/>
                  <a:t> (ispatla)</a:t>
                </a:r>
              </a:p>
              <a:p>
                <a:pPr lvl="1"/>
                <a:r>
                  <a:rPr lang="tr-TR" dirty="0" err="1" smtClean="0"/>
                  <a:t>Bandpass</a:t>
                </a:r>
                <a:r>
                  <a:rPr lang="tr-TR" dirty="0" smtClean="0"/>
                  <a:t> PAM: aynı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7"/>
                <a:ext cx="8229600" cy="4608512"/>
              </a:xfrm>
              <a:blipFill>
                <a:blip r:embed="rId2"/>
                <a:stretch>
                  <a:fillRect l="-1259" t="-2116" b="-198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839554"/>
            <a:ext cx="7488832" cy="97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2288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4442627" cy="560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147" y="1232142"/>
            <a:ext cx="4342350" cy="5581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1907704" y="61139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MPAM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300192" y="68520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MPSK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8373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7.6 Hata İhtimali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908720"/>
                <a:ext cx="8568952" cy="5832648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tr-TR" dirty="0" smtClean="0"/>
                  <a:t>7.6.3 Faz </a:t>
                </a:r>
                <a:r>
                  <a:rPr lang="tr-TR" dirty="0" err="1" smtClean="0"/>
                  <a:t>Kiplemesi</a:t>
                </a:r>
                <a:endParaRPr lang="tr-TR" dirty="0" smtClean="0"/>
              </a:p>
              <a:p>
                <a:pPr lvl="1"/>
                <a:r>
                  <a:rPr lang="tr-TR" dirty="0" smtClean="0"/>
                  <a:t>Taşıyıcı fazında hata yapılmazsa (</a:t>
                </a:r>
                <a:r>
                  <a:rPr lang="tr-TR" dirty="0" err="1" smtClean="0"/>
                  <a:t>phase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coherent</a:t>
                </a:r>
                <a:r>
                  <a:rPr lang="tr-TR" dirty="0" smtClean="0"/>
                  <a:t>)</a:t>
                </a:r>
              </a:p>
              <a:p>
                <a:pPr lvl="1"/>
                <a:r>
                  <a:rPr lang="tr-TR" dirty="0" smtClean="0"/>
                  <a:t>M=2: BPSK gibi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s</m:t>
                        </m:r>
                      </m:sub>
                    </m:sSub>
                    <m:r>
                      <a:rPr lang="tr-TR" b="0" i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b</m:t>
                        </m:r>
                      </m:sub>
                    </m:sSub>
                    <m:r>
                      <a:rPr lang="tr-TR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tr-TR">
                        <a:latin typeface="Cambria Math"/>
                      </a:rPr>
                      <m:t>Q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𝑏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</m:oMath>
                </a14:m>
                <a:r>
                  <a:rPr lang="tr-TR" dirty="0"/>
                  <a:t> </a:t>
                </a:r>
                <a:endParaRPr lang="tr-TR" dirty="0" smtClean="0"/>
              </a:p>
              <a:p>
                <a:pPr lvl="1"/>
                <a:r>
                  <a:rPr lang="tr-TR" dirty="0" smtClean="0"/>
                  <a:t>M=4: İki tane ayrık BPSK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s</m:t>
                        </m:r>
                      </m:sub>
                    </m:sSub>
                    <m:r>
                      <a:rPr lang="tr-TR" b="0" i="0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1−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0" smtClean="0">
                                <a:latin typeface="Cambria Math"/>
                              </a:rPr>
                              <m:t>1−</m:t>
                            </m:r>
                            <m:r>
                              <m:rPr>
                                <m:sty m:val="p"/>
                              </m:rPr>
                              <a:rPr lang="tr-TR">
                                <a:latin typeface="Cambria Math"/>
                              </a:rPr>
                              <m:t>Q</m:t>
                            </m:r>
                            <m:d>
                              <m:dPr>
                                <m:ctrlPr>
                                  <a:rPr lang="tr-TR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tr-TR" i="1">
                                            <a:latin typeface="Cambria Math"/>
                                          </a:rPr>
                                          <m:t>2</m:t>
                                        </m:r>
                                        <m:sSub>
                                          <m:sSubPr>
                                            <m:ctrlPr>
                                              <a:rPr lang="tr-TR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tr-TR" i="1">
                                                <a:latin typeface="Cambria Math"/>
                                              </a:rPr>
                                              <m:t>𝜀</m:t>
                                            </m:r>
                                          </m:e>
                                          <m:sub>
                                            <m:r>
                                              <a:rPr lang="tr-TR" i="1">
                                                <a:latin typeface="Cambria Math"/>
                                              </a:rPr>
                                              <m:t>𝑏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tr-TR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tr-TR" i="1">
                                                <a:latin typeface="Cambria Math"/>
                                              </a:rPr>
                                              <m:t>𝑁</m:t>
                                            </m:r>
                                          </m:e>
                                          <m:sub>
                                            <m:r>
                                              <a:rPr lang="tr-TR" i="1">
                                                <a:latin typeface="Cambria Math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rad>
                              </m:e>
                            </m:d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sub>
                    </m:sSub>
                    <m:r>
                      <a:rPr lang="tr-TR" b="0" i="1" smtClean="0">
                        <a:latin typeface="Cambria Math"/>
                        <a:ea typeface="Cambria Math"/>
                      </a:rPr>
                      <m:t>≈</m:t>
                    </m:r>
                    <m:r>
                      <a:rPr lang="tr-TR" b="0" i="1" smtClean="0">
                        <a:latin typeface="Cambria Math"/>
                      </a:rPr>
                      <m:t>2</m:t>
                    </m:r>
                    <m:r>
                      <a:rPr lang="tr-TR" b="0" i="1" smtClean="0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  <m:func>
                              <m:func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tr-TR" b="0" i="0" smtClean="0">
                                        <a:latin typeface="Cambria Math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tr-TR" b="0" i="0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𝑀</m:t>
                                </m:r>
                              </m:e>
                            </m:func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𝑏</m:t>
                                </m:r>
                              </m:sub>
                            </m:sSub>
                          </m:e>
                        </m:rad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tr-TR" b="0" i="1" smtClean="0">
                                    <a:latin typeface="Cambria Math"/>
                                  </a:rPr>
                                  <m:t>𝑀</m:t>
                                </m:r>
                              </m:den>
                            </m:f>
                          </m:e>
                        </m:func>
                      </m:e>
                    </m:d>
                  </m:oMath>
                </a14:m>
                <a:endParaRPr lang="tr-TR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/>
                        <a:ea typeface="Cambria Math"/>
                      </a:rPr>
                      <m:t>≈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den>
                    </m:f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  <a:ea typeface="Cambria Math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tr-TR" dirty="0" smtClean="0"/>
                  <a:t> (</a:t>
                </a:r>
                <a:r>
                  <a:rPr lang="tr-TR" dirty="0" err="1" smtClean="0"/>
                  <a:t>Gray</a:t>
                </a:r>
                <a:r>
                  <a:rPr lang="tr-TR" dirty="0" smtClean="0"/>
                  <a:t> kodlaması kullanılırsa)</a:t>
                </a:r>
              </a:p>
              <a:p>
                <a:r>
                  <a:rPr lang="tr-TR" dirty="0" smtClean="0"/>
                  <a:t>7.6.4 DPSK (</a:t>
                </a:r>
                <a:r>
                  <a:rPr lang="tr-TR" dirty="0" err="1" smtClean="0"/>
                  <a:t>Farksal</a:t>
                </a:r>
                <a:r>
                  <a:rPr lang="tr-TR" dirty="0" smtClean="0"/>
                  <a:t> Faz </a:t>
                </a:r>
                <a:r>
                  <a:rPr lang="tr-TR" dirty="0" err="1" smtClean="0"/>
                  <a:t>Kiplemesi</a:t>
                </a:r>
                <a:r>
                  <a:rPr lang="tr-TR" dirty="0" smtClean="0"/>
                  <a:t>) (</a:t>
                </a:r>
                <a:r>
                  <a:rPr lang="tr-TR" dirty="0" err="1" smtClean="0"/>
                  <a:t>BPSK’den</a:t>
                </a:r>
                <a:r>
                  <a:rPr lang="tr-TR" dirty="0" smtClean="0"/>
                  <a:t> 1dB daha kötü)</a:t>
                </a:r>
              </a:p>
              <a:p>
                <a:pPr lvl="1"/>
                <a:r>
                  <a:rPr lang="tr-TR" b="0" dirty="0" smtClean="0"/>
                  <a:t>M=2: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sup>
                    </m:sSup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/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p>
                    </m:sSup>
                  </m:oMath>
                </a14:m>
                <a:r>
                  <a:rPr lang="tr-TR" dirty="0" smtClean="0"/>
                  <a:t> (M&gt;2 için hesaplamak zor)</a:t>
                </a:r>
              </a:p>
              <a:p>
                <a:pPr lvl="1"/>
                <a:r>
                  <a:rPr lang="tr-TR" dirty="0" smtClean="0"/>
                  <a:t>Gauss r.d.’</a:t>
                </a:r>
                <a:r>
                  <a:rPr lang="tr-TR" dirty="0" err="1" smtClean="0"/>
                  <a:t>lerin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Kuadratik</a:t>
                </a:r>
                <a:r>
                  <a:rPr lang="tr-TR" dirty="0" smtClean="0"/>
                  <a:t> bir fonksiyonunun sıfırdan küçük olma </a:t>
                </a:r>
                <a:r>
                  <a:rPr lang="tr-TR" dirty="0"/>
                  <a:t>olasılığı (</a:t>
                </a:r>
                <a:r>
                  <a:rPr lang="tr-TR" dirty="0" err="1"/>
                  <a:t>sf</a:t>
                </a:r>
                <a:r>
                  <a:rPr lang="tr-TR" dirty="0"/>
                  <a:t> 417-418, </a:t>
                </a:r>
                <a:r>
                  <a:rPr lang="tr-TR" dirty="0" err="1"/>
                  <a:t>Appendix</a:t>
                </a:r>
                <a:r>
                  <a:rPr lang="tr-TR" dirty="0"/>
                  <a:t> A)</a:t>
                </a:r>
                <a:endParaRPr lang="tr-TR" dirty="0" smtClean="0"/>
              </a:p>
              <a:p>
                <a:r>
                  <a:rPr lang="tr-TR" dirty="0" smtClean="0"/>
                  <a:t>FSK</a:t>
                </a:r>
              </a:p>
              <a:p>
                <a:pPr lvl="1"/>
                <a:r>
                  <a:rPr lang="tr-TR" dirty="0" smtClean="0"/>
                  <a:t>M=2: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i="1"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  <m:r>
                          <a:rPr lang="tr-TR" i="1">
                            <a:latin typeface="Cambria Math"/>
                          </a:rPr>
                          <m:t>/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i="1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p>
                    </m:sSup>
                  </m:oMath>
                </a14:m>
                <a:r>
                  <a:rPr lang="tr-TR" dirty="0" smtClean="0"/>
                  <a:t> (</a:t>
                </a:r>
                <a:r>
                  <a:rPr lang="tr-TR" dirty="0" err="1" smtClean="0"/>
                  <a:t>DPSK’den</a:t>
                </a:r>
                <a:r>
                  <a:rPr lang="tr-TR" dirty="0" smtClean="0"/>
                  <a:t> 3 </a:t>
                </a:r>
                <a:r>
                  <a:rPr lang="tr-TR" dirty="0" err="1" smtClean="0"/>
                  <a:t>dB</a:t>
                </a:r>
                <a:r>
                  <a:rPr lang="tr-TR" dirty="0" smtClean="0"/>
                  <a:t> daha kötü)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908720"/>
                <a:ext cx="8568952" cy="5832648"/>
              </a:xfrm>
              <a:blipFill>
                <a:blip r:embed="rId2"/>
                <a:stretch>
                  <a:fillRect l="-996" t="-188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8291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7.6 Hata İhtimali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04355" y="764705"/>
                <a:ext cx="6479465" cy="1800199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tr-TR" dirty="0" smtClean="0"/>
                  <a:t>7.6.5: QAM</a:t>
                </a:r>
              </a:p>
              <a:p>
                <a:pPr lvl="1"/>
                <a:r>
                  <a:rPr lang="tr-TR" dirty="0" smtClean="0"/>
                  <a:t>4: Yandaki iki dizilim için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𝑚𝑖𝑛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=2</m:t>
                    </m:r>
                    <m:r>
                      <a:rPr lang="tr-TR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tr-TR" dirty="0" smtClean="0"/>
                  <a:t>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𝑎𝑣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dirty="0" smtClean="0"/>
                  <a:t> olsun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     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      </m:t>
                    </m:r>
                  </m:oMath>
                </a14:m>
                <a:r>
                  <a:rPr lang="tr-TR" dirty="0" smtClean="0"/>
                  <a:t>) Hangisi daha avantajlı?</a:t>
                </a:r>
              </a:p>
              <a:p>
                <a:pPr lvl="1"/>
                <a:r>
                  <a:rPr lang="tr-TR" dirty="0" smtClean="0"/>
                  <a:t>8: Pek çok dizilim vardır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𝑎𝑣</m:t>
                        </m:r>
                      </m:sub>
                    </m:sSub>
                  </m:oMath>
                </a14:m>
                <a:r>
                  <a:rPr lang="tr-TR" dirty="0" smtClean="0"/>
                  <a:t>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tr-TR" dirty="0" smtClean="0"/>
                  <a:t>’i hesaplayalım</a:t>
                </a:r>
              </a:p>
              <a:p>
                <a:pPr lvl="2"/>
                <a:r>
                  <a:rPr lang="tr-TR" dirty="0" smtClean="0"/>
                  <a:t>Hangisi daha verimli?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355" y="764705"/>
                <a:ext cx="6479465" cy="1800199"/>
              </a:xfrm>
              <a:blipFill rotWithShape="1">
                <a:blip r:embed="rId2"/>
                <a:stretch>
                  <a:fillRect l="-1130" t="-5405" b="-101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313" y="652661"/>
            <a:ext cx="21621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821" y="2996952"/>
            <a:ext cx="2352675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55" y="2443336"/>
            <a:ext cx="63627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52" y="4546426"/>
            <a:ext cx="6315075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900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7.6 Hata İhtimali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80727"/>
                <a:ext cx="8229600" cy="5741615"/>
              </a:xfrm>
            </p:spPr>
            <p:txBody>
              <a:bodyPr>
                <a:normAutofit fontScale="850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𝑀</m:t>
                    </m:r>
                    <m:r>
                      <a:rPr lang="tr-TR" b="0" i="1" smtClean="0">
                        <a:latin typeface="Cambria Math"/>
                      </a:rPr>
                      <m:t>≥16:</m:t>
                    </m:r>
                  </m:oMath>
                </a14:m>
                <a:r>
                  <a:rPr lang="tr-TR" dirty="0" smtClean="0"/>
                  <a:t> Çok daha fazla miktarda dizilim vardır</a:t>
                </a:r>
              </a:p>
              <a:p>
                <a:pPr lvl="1"/>
                <a:r>
                  <a:rPr lang="tr-TR" dirty="0" smtClean="0"/>
                  <a:t>Önceki sayfadaki son 8QAM dizilimi </a:t>
                </a:r>
                <a:r>
                  <a:rPr lang="tr-TR" dirty="0" err="1" smtClean="0"/>
                  <a:t>genellenebilir</a:t>
                </a:r>
                <a:r>
                  <a:rPr lang="tr-TR" dirty="0" smtClean="0"/>
                  <a:t>.</a:t>
                </a:r>
              </a:p>
              <a:p>
                <a:pPr lvl="1"/>
                <a:r>
                  <a:rPr lang="tr-TR" dirty="0" err="1" smtClean="0"/>
                  <a:t>Dikdörtgensel</a:t>
                </a:r>
                <a:r>
                  <a:rPr lang="tr-TR" dirty="0" smtClean="0"/>
                  <a:t> QAM dizilimi yapılabilir.</a:t>
                </a:r>
              </a:p>
              <a:p>
                <a:r>
                  <a:rPr lang="tr-TR" dirty="0" err="1" smtClean="0"/>
                  <a:t>Dikdörtgensel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QAM’in</a:t>
                </a:r>
                <a:r>
                  <a:rPr lang="tr-TR" dirty="0" smtClean="0"/>
                  <a:t> avantajı iki adet </a:t>
                </a:r>
                <a:r>
                  <a:rPr lang="tr-TR" dirty="0" err="1" smtClean="0"/>
                  <a:t>PAM’ın</a:t>
                </a:r>
                <a:r>
                  <a:rPr lang="tr-TR" dirty="0" smtClean="0"/>
                  <a:t> dikgen (ör sin ve cos) sinyalleri üzerine bindirilmesi ile elde edilebilir.   </a:t>
                </a:r>
              </a:p>
              <a:p>
                <a:pPr lvl="1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e>
                    </m:rad>
                  </m:oMath>
                </a14:m>
                <a:r>
                  <a:rPr lang="tr-TR" dirty="0" smtClean="0"/>
                  <a:t> noktalı iki adet PAM</a:t>
                </a:r>
              </a:p>
              <a:p>
                <a:pPr lvl="1"/>
                <a:r>
                  <a:rPr lang="tr-TR" dirty="0" smtClean="0"/>
                  <a:t>Daha verimli dizilimler olsa da kazancı çok fazla artırmaz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1−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𝑃</m:t>
                                </m:r>
                              </m:e>
                              <m:sub>
                                <m:rad>
                                  <m:radPr>
                                    <m:degHide m:val="on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𝑀</m:t>
                                    </m:r>
                                  </m:e>
                                </m:rad>
                              </m:sub>
                            </m:sSub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dirty="0" smtClean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𝑃</m:t>
                        </m:r>
                      </m:e>
                      <m:sub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i="1">
                                <a:latin typeface="Cambria Math"/>
                              </a:rPr>
                              <m:t>𝑀</m:t>
                            </m:r>
                          </m:e>
                        </m:rad>
                      </m:sub>
                    </m:sSub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/>
                          </a:rPr>
                          <m:t>2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𝑀</m:t>
                                </m:r>
                              </m:e>
                            </m:rad>
                            <m:r>
                              <a:rPr lang="tr-TR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i="1">
                                <a:latin typeface="Cambria Math"/>
                              </a:rPr>
                              <m:t>𝑀</m:t>
                            </m:r>
                          </m:e>
                        </m:rad>
                      </m:den>
                    </m:f>
                    <m:r>
                      <a:rPr lang="tr-TR" i="1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𝑎𝑣</m:t>
                                    </m:r>
                                  </m:sub>
                                </m:sSub>
                              </m:num>
                              <m:den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𝑀</m:t>
                                    </m:r>
                                    <m:r>
                                      <a:rPr lang="tr-TR" i="1">
                                        <a:latin typeface="Cambria Math"/>
                                      </a:rPr>
                                      <m:t>−1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QAM </a:t>
                </a:r>
                <a:r>
                  <a:rPr lang="tr-TR" dirty="0" err="1" smtClean="0"/>
                  <a:t>PSK’ya</a:t>
                </a:r>
                <a:r>
                  <a:rPr lang="tr-TR" dirty="0" smtClean="0"/>
                  <a:t> göre daha avantajlıdır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ℛ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3/(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func>
                      </m:den>
                    </m:f>
                  </m:oMath>
                </a14:m>
                <a:endParaRPr lang="tr-TR" dirty="0" smtClean="0"/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80727"/>
                <a:ext cx="8229600" cy="5741615"/>
              </a:xfrm>
              <a:blipFill>
                <a:blip r:embed="rId2"/>
                <a:stretch>
                  <a:fillRect l="-1259" t="-222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41168"/>
            <a:ext cx="2524125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4588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24"/>
            <a:ext cx="4608828" cy="590465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8283" y="64870"/>
            <a:ext cx="4515718" cy="5668385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1907704" y="616530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MQAM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6372200" y="6132093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MFSK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977839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7.6 Hata İhtimali (alt ve üst sınırlar)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08720"/>
                <a:ext cx="8229600" cy="5217443"/>
              </a:xfrm>
            </p:spPr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h𝑎𝑡𝑎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=1</m:t>
                        </m:r>
                      </m:sub>
                      <m:sup/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r>
                          <a:rPr lang="tr-TR" b="0" i="1" smtClean="0">
                            <a:latin typeface="Cambria Math"/>
                          </a:rPr>
                          <m:t>h𝑎𝑡𝑎</m:t>
                        </m:r>
                        <m:r>
                          <a:rPr lang="tr-TR" b="0" i="1" smtClean="0">
                            <a:latin typeface="Cambria Math"/>
                          </a:rPr>
                          <m:t>|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tr-TR" b="0" dirty="0" smtClean="0"/>
              </a:p>
              <a:p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/>
                          </a:rPr>
                          <m:t>h𝑎𝑡𝑎</m:t>
                        </m:r>
                      </m:e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tr-TR" dirty="0" smtClean="0"/>
                  <a:t>ye en yakın nokta için hesaplanmış hata oranı ile alt sınırlıdır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h𝑎𝑡𝑎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≥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den>
                    </m:f>
                    <m:nary>
                      <m:naryPr>
                        <m:chr m:val="∑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sup>
                      <m:e>
                        <m:r>
                          <a:rPr lang="tr-TR" b="0" i="1" smtClean="0">
                            <a:latin typeface="Cambria Math"/>
                          </a:rPr>
                          <m:t>𝑄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f>
                                  <m:f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𝑚𝑖𝑛</m:t>
                                        </m:r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,</m:t>
                                        </m:r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rad>
                          </m:e>
                        </m:d>
                      </m:e>
                    </m:nary>
                    <m:r>
                      <a:rPr lang="tr-TR" b="0" i="1" smtClean="0">
                        <a:latin typeface="Cambria Math"/>
                      </a:rPr>
                      <m:t>≥</m:t>
                    </m:r>
                    <m:r>
                      <a:rPr lang="tr-TR" i="1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𝑚𝑖𝑛</m:t>
                                    </m:r>
                                  </m:sub>
                                  <m:sup>
                                    <m:r>
                                      <a:rPr lang="tr-TR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</m:oMath>
                </a14:m>
                <a:endParaRPr lang="tr-TR" b="0" dirty="0" smtClean="0"/>
              </a:p>
              <a:p>
                <a:r>
                  <a:rPr lang="tr-TR" dirty="0" smtClean="0"/>
                  <a:t>Birleşik üst sınır (</a:t>
                </a:r>
                <a:r>
                  <a:rPr lang="tr-TR" dirty="0" err="1" smtClean="0"/>
                  <a:t>union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bound</a:t>
                </a:r>
                <a:r>
                  <a:rPr lang="tr-TR" dirty="0" smtClean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h𝑎𝑡𝑎</m:t>
                        </m:r>
                      </m: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⋃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tr-TR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=2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𝑀</m:t>
                            </m:r>
                          </m:sup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{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/>
                              </a:rPr>
                              <m:t>𝑘𝑎𝑟𝑎𝑟𝚤</m:t>
                            </m:r>
                            <m:r>
                              <a:rPr lang="tr-TR" b="0" i="1" smtClean="0">
                                <a:latin typeface="Cambria Math"/>
                              </a:rPr>
                              <m:t>}|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nary>
                      </m:e>
                    </m:d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h𝑎𝑡𝑎</m:t>
                        </m:r>
                      </m: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/>
                      </a:rPr>
                      <m:t>≤</m:t>
                    </m:r>
                    <m:nary>
                      <m:naryPr>
                        <m:chr m:val="∑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/>
                          </a:rPr>
                          <m:t>𝑖</m:t>
                        </m:r>
                        <m:r>
                          <a:rPr lang="tr-TR" b="0" i="1" smtClean="0">
                            <a:latin typeface="Cambria Math"/>
                          </a:rPr>
                          <m:t>=2</m:t>
                        </m:r>
                      </m:sub>
                      <m:sup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sup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  </m:t>
                        </m:r>
                        <m:r>
                          <a:rPr lang="tr-TR" b="0" i="1" smtClean="0">
                            <a:latin typeface="Cambria Math"/>
                          </a:rPr>
                          <m:t>𝑘𝑎𝑟𝑎𝑟𝚤</m:t>
                        </m:r>
                        <m:r>
                          <a:rPr lang="tr-TR" b="0" i="1" smtClean="0">
                            <a:latin typeface="Cambria Math"/>
                          </a:rPr>
                          <m:t>|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tr-TR" b="0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h𝑎𝑡𝑎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≤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  <m:r>
                          <a:rPr lang="tr-TR" b="0" i="1" smtClean="0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𝑚𝑖𝑛</m:t>
                                    </m:r>
                                  </m:sub>
                                  <m:sup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  <m:r>
                      <a:rPr lang="tr-TR" b="0" i="1" smtClean="0">
                        <a:latin typeface="Cambria Math"/>
                      </a:rPr>
                      <m:t>≤(</m:t>
                    </m:r>
                    <m:r>
                      <a:rPr lang="tr-TR" b="0" i="1" smtClean="0">
                        <a:latin typeface="Cambria Math"/>
                      </a:rPr>
                      <m:t>𝑀</m:t>
                    </m:r>
                    <m:r>
                      <a:rPr lang="tr-TR" b="0" i="1" smtClean="0">
                        <a:latin typeface="Cambria Math"/>
                      </a:rPr>
                      <m:t>−1)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𝑚𝑖𝑛</m:t>
                                </m:r>
                              </m:sub>
                              <m:sup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tr-TR" b="0" i="1" smtClean="0">
                                <a:latin typeface="Cambria Math"/>
                              </a:rPr>
                              <m:t>4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sup>
                    </m:sSup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08720"/>
                <a:ext cx="8229600" cy="5217443"/>
              </a:xfrm>
              <a:blipFill rotWithShape="1">
                <a:blip r:embed="rId2"/>
                <a:stretch>
                  <a:fillRect l="-118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94441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226089"/>
            <a:ext cx="4032448" cy="522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tr-TR" sz="3200" dirty="0" smtClean="0"/>
              <a:t>7.6 Hata </a:t>
            </a:r>
            <a:r>
              <a:rPr lang="tr-TR" sz="3200" dirty="0"/>
              <a:t>İhtimali - </a:t>
            </a:r>
            <a:r>
              <a:rPr lang="tr-TR" sz="3200" dirty="0" smtClean="0"/>
              <a:t> </a:t>
            </a:r>
            <a:r>
              <a:rPr lang="tr-TR" sz="3200" dirty="0" err="1" smtClean="0"/>
              <a:t>Kipleme</a:t>
            </a:r>
            <a:r>
              <a:rPr lang="tr-TR" sz="3200" dirty="0" smtClean="0"/>
              <a:t> </a:t>
            </a:r>
            <a:r>
              <a:rPr lang="tr-TR" sz="3200" dirty="0"/>
              <a:t>Yöntemlerinin </a:t>
            </a:r>
            <a:r>
              <a:rPr lang="tr-TR" sz="3200" dirty="0" smtClean="0"/>
              <a:t>Karşılaştırılması (</a:t>
            </a:r>
            <a:r>
              <a:rPr lang="tr-TR" sz="3200" dirty="0"/>
              <a:t>7.6.10</a:t>
            </a:r>
            <a:r>
              <a:rPr lang="tr-TR" sz="3200" dirty="0" smtClean="0"/>
              <a:t>)</a:t>
            </a:r>
            <a:endParaRPr lang="tr-TR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052736"/>
                <a:ext cx="5112568" cy="576064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dirty="0" smtClean="0"/>
                  <a:t>Sabit bir veri hızı için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tr-TR" dirty="0" smtClean="0"/>
                  <a:t>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(</m:t>
                    </m:r>
                    <m:r>
                      <a:rPr lang="tr-TR" b="0" i="1" smtClean="0">
                        <a:latin typeface="Cambria Math"/>
                      </a:rPr>
                      <m:t>𝑡</m:t>
                    </m:r>
                    <m:r>
                      <a:rPr lang="tr-T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tr-TR" dirty="0" smtClean="0"/>
                  <a:t> uzunluk T olsun.</a:t>
                </a:r>
              </a:p>
              <a:p>
                <a:pPr lvl="1"/>
                <a:r>
                  <a:rPr lang="tr-TR" b="0" dirty="0" smtClean="0"/>
                  <a:t>PAM: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𝑊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func>
                          <m:func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tr-TR" i="1">
                                <a:latin typeface="Cambria Math"/>
                              </a:rPr>
                              <m:t>𝑀</m:t>
                            </m:r>
                            <m:r>
                              <a:rPr lang="tr-TR" i="1">
                                <a:latin typeface="Cambria Math"/>
                              </a:rPr>
                              <m:t>   </m:t>
                            </m:r>
                          </m:e>
                        </m:func>
                      </m:den>
                    </m:f>
                  </m:oMath>
                </a14:m>
                <a:endParaRPr lang="tr-TR" b="0" dirty="0" smtClean="0"/>
              </a:p>
              <a:p>
                <a:pPr lvl="1"/>
                <a:r>
                  <a:rPr lang="tr-TR" dirty="0" smtClean="0"/>
                  <a:t>QAM için de aynı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𝑊</m:t>
                    </m:r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func>
                          <m:func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𝑀</m:t>
                            </m:r>
                            <m:r>
                              <a:rPr lang="tr-TR" i="1">
                                <a:latin typeface="Cambria Math"/>
                              </a:rPr>
                              <m:t>   </m:t>
                            </m:r>
                          </m:e>
                        </m:func>
                      </m:den>
                    </m:f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PSK: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𝑊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func>
                          <m:func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tr-TR" i="1">
                                <a:latin typeface="Cambria Math"/>
                              </a:rPr>
                              <m:t>𝑀</m:t>
                            </m:r>
                            <m:r>
                              <a:rPr lang="tr-TR" i="1">
                                <a:latin typeface="Cambria Math"/>
                              </a:rPr>
                              <m:t>   </m:t>
                            </m:r>
                          </m:e>
                        </m:func>
                      </m:den>
                    </m:f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FSK: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/>
                      </a:rPr>
                      <m:t>𝑊</m:t>
                    </m:r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  <m:r>
                          <a:rPr lang="tr-TR" i="1">
                            <a:latin typeface="Cambria Math"/>
                          </a:rPr>
                          <m:t>𝑇</m:t>
                        </m:r>
                      </m:den>
                    </m:f>
                    <m:r>
                      <a:rPr lang="tr-T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𝑀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tr-TR" i="1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func>
                          <m:func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0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tr-TR" i="1">
                                <a:latin typeface="Cambria Math"/>
                              </a:rPr>
                              <m:t>𝑀</m:t>
                            </m:r>
                            <m:r>
                              <a:rPr lang="tr-TR" i="1">
                                <a:latin typeface="Cambria Math"/>
                              </a:rPr>
                              <m:t>   </m:t>
                            </m:r>
                          </m:e>
                        </m:func>
                      </m:den>
                    </m:f>
                  </m:oMath>
                </a14:m>
                <a:endParaRPr lang="tr-TR" dirty="0" smtClean="0"/>
              </a:p>
              <a:p>
                <a:r>
                  <a:rPr lang="tr-TR" b="0" dirty="0" smtClean="0"/>
                  <a:t>Bant verimliliği: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/>
                          </a:rPr>
                          <m:t>𝑊</m:t>
                        </m:r>
                      </m:den>
                    </m:f>
                    <m:r>
                      <a:rPr lang="tr-TR" b="0" i="1" smtClean="0">
                        <a:latin typeface="Cambria Math"/>
                      </a:rPr>
                      <m:t>= ?</m:t>
                    </m:r>
                  </m:oMath>
                </a14:m>
                <a:endParaRPr lang="tr-TR" dirty="0" smtClean="0"/>
              </a:p>
              <a:p>
                <a:r>
                  <a:rPr lang="tr-TR" dirty="0" smtClean="0"/>
                  <a:t>QAM </a:t>
                </a:r>
                <a:r>
                  <a:rPr lang="tr-TR" dirty="0" err="1" smtClean="0"/>
                  <a:t>PSK’ya</a:t>
                </a:r>
                <a:r>
                  <a:rPr lang="tr-TR" dirty="0" smtClean="0"/>
                  <a:t> göre daha az güç gerektiriyor (neden?)</a:t>
                </a:r>
              </a:p>
              <a:p>
                <a:r>
                  <a:rPr lang="tr-TR" dirty="0" smtClean="0"/>
                  <a:t>PAM, QAM, PSK telefon kanalları için daha uygun</a:t>
                </a:r>
              </a:p>
              <a:p>
                <a:r>
                  <a:rPr lang="tr-TR" dirty="0" smtClean="0"/>
                  <a:t>FSK düşük SNR için daha uygun. 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052736"/>
                <a:ext cx="5112568" cy="5760640"/>
              </a:xfrm>
              <a:blipFill>
                <a:blip r:embed="rId3"/>
                <a:stretch>
                  <a:fillRect l="-2026" t="-2222" r="-250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32932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-34489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%MPAM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close </a:t>
            </a:r>
            <a:r>
              <a:rPr lang="en-US" sz="1200" dirty="0">
                <a:solidFill>
                  <a:srgbClr val="A020F0"/>
                </a:solidFill>
                <a:latin typeface="Courier New" panose="02070309020205020404" pitchFamily="49" charset="0"/>
              </a:rPr>
              <a:t>all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; clear </a:t>
            </a:r>
            <a:r>
              <a:rPr lang="en-US" sz="1200" dirty="0">
                <a:solidFill>
                  <a:srgbClr val="A020F0"/>
                </a:solidFill>
                <a:latin typeface="Courier New" panose="02070309020205020404" pitchFamily="49" charset="0"/>
              </a:rPr>
              <a:t>all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; 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clc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M = 16;                     </a:t>
            </a:r>
            <a:r>
              <a:rPr lang="en-US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Size of signal constellation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k = log2(M);                </a:t>
            </a:r>
            <a:r>
              <a:rPr lang="en-US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Number of bits per symbol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n = 3000000;                  </a:t>
            </a:r>
            <a:r>
              <a:rPr lang="en-US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Number of bits to process</a:t>
            </a: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numSamplesPerSymbol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1;    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Oversampling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factor</a:t>
            </a:r>
            <a:endParaRPr lang="tr-TR" sz="12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BERarray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=[];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BERtheo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=[];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=[];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SERtheo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=[];</a:t>
            </a: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SNR_db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=0:1:22; 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Eb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/No sinyal/gurultu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orani</a:t>
            </a:r>
            <a:endParaRPr lang="tr-TR" sz="12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=10.^(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SNR_db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./10); 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dogrusal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olcek</a:t>
            </a:r>
            <a:endParaRPr lang="tr-TR" sz="12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 err="1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i=1:numel(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SNR_db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rng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200" dirty="0">
                <a:solidFill>
                  <a:srgbClr val="A020F0"/>
                </a:solidFill>
                <a:latin typeface="Courier New" panose="02070309020205020404" pitchFamily="49" charset="0"/>
              </a:rPr>
              <a:t>default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   </a:t>
            </a:r>
            <a:r>
              <a:rPr lang="en-US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Use default random number generator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dataIn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randi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([0 1],n,1);  </a:t>
            </a:r>
            <a:r>
              <a:rPr lang="en-US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Generate vector of binary </a:t>
            </a:r>
            <a:r>
              <a:rPr lang="en-US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data</a:t>
            </a:r>
            <a:endParaRPr lang="tr-TR" sz="1200" dirty="0" smtClean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dataInMatrix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reshape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dataIn,length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dataIn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)/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k,k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   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Reshape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data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into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binary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dataSymbolsIn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bi2de(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dataInMatrix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     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dataModG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pammod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(dataSymbolsIn,M,0,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'gray'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Gray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coding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,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phase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offset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= 0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EbNo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SNR_db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(i);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EbNo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+ 10*log10(k) - 10*log10(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numSamplesPerSymbol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receivedSignalG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awgn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(dataModG,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 err="1">
                <a:solidFill>
                  <a:srgbClr val="A020F0"/>
                </a:solidFill>
                <a:latin typeface="Courier New" panose="02070309020205020404" pitchFamily="49" charset="0"/>
              </a:rPr>
              <a:t>measured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dataSymbolsOutG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pamdemod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(receivedSignalG,M,0,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'gray'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dataOutMatrixG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de2bi(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dataSymbolsOutG,k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dataOutG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dataOutMatrixG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(:);                 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Return data in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column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vector</a:t>
            </a:r>
            <a:endParaRPr lang="tr-TR" sz="12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[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numErrorsG,berG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] 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biterr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dataIn,dataOutG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[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numSymErr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]=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symerr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dataSymbolsIn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dataSymbolsOutG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'\n </a:t>
            </a:r>
            <a:r>
              <a:rPr lang="en-US" sz="1200" dirty="0" err="1">
                <a:solidFill>
                  <a:srgbClr val="A020F0"/>
                </a:solidFill>
                <a:latin typeface="Courier New" panose="02070309020205020404" pitchFamily="49" charset="0"/>
              </a:rPr>
              <a:t>EbNo</a:t>
            </a:r>
            <a:r>
              <a:rPr lang="en-US" sz="1200" dirty="0">
                <a:solidFill>
                  <a:srgbClr val="A020F0"/>
                </a:solidFill>
                <a:latin typeface="Courier New" panose="02070309020205020404" pitchFamily="49" charset="0"/>
              </a:rPr>
              <a:t>=%d The Gray coding symbol error rate =%5.2e, based on %d errors\n'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en-US" sz="1200" dirty="0">
                <a:solidFill>
                  <a:srgbClr val="0000FF"/>
                </a:solidFill>
                <a:latin typeface="Courier New" panose="02070309020205020404" pitchFamily="49" charset="0"/>
              </a:rPr>
              <a:t>...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EbNo,serG,numSymErr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BERarray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BERarray,berG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];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SERarray,serG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];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BERtheo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BERtheo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 2*(M-1)/M*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qfunc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sqrt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(6*log2(M)*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(i)/(M^2-1)))/k  ];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SERtheo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SERtheo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 2*(M-1)/M*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qfunc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sqrt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(6*log2(M)*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SNRarray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)/(M^2-1)))];</a:t>
            </a:r>
          </a:p>
          <a:p>
            <a:r>
              <a:rPr lang="tr-TR" sz="1200" dirty="0" err="1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12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figure</a:t>
            </a:r>
            <a:endParaRPr lang="tr-TR" sz="12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semilogy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(SNR_db,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'o'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hold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semilogy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(SNR_db,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SERtheo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'r'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xlabel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'SNR (</a:t>
            </a:r>
            <a:r>
              <a:rPr lang="tr-TR" sz="1200" dirty="0" err="1">
                <a:solidFill>
                  <a:srgbClr val="A020F0"/>
                </a:solidFill>
                <a:latin typeface="Courier New" panose="02070309020205020404" pitchFamily="49" charset="0"/>
              </a:rPr>
              <a:t>dB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)'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ylabel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'SER'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legend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 err="1">
                <a:solidFill>
                  <a:srgbClr val="A020F0"/>
                </a:solidFill>
                <a:latin typeface="Courier New" panose="02070309020205020404" pitchFamily="49" charset="0"/>
              </a:rPr>
              <a:t>simulation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 err="1">
                <a:solidFill>
                  <a:srgbClr val="A020F0"/>
                </a:solidFill>
                <a:latin typeface="Courier New" panose="02070309020205020404" pitchFamily="49" charset="0"/>
              </a:rPr>
              <a:t>theoretical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1137892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0" y="116632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%MPSK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M = 16;                     </a:t>
            </a:r>
            <a:r>
              <a:rPr lang="en-US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Size of signal constellation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k = log2(M);                </a:t>
            </a:r>
            <a:r>
              <a:rPr lang="en-US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Number of bits per symbol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n = 3000000;                  </a:t>
            </a:r>
            <a:r>
              <a:rPr lang="en-US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Number of bits to process</a:t>
            </a: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numSamplesPerSymbol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1;    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Oversampling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factor</a:t>
            </a:r>
            <a:endParaRPr lang="tr-TR" sz="12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BERarray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=[];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BERtheo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=[];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=[];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SERtheo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=[];</a:t>
            </a: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SNR_db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=0:1:20; 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Eb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/No sinyal/gurultu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orani</a:t>
            </a:r>
            <a:endParaRPr lang="tr-TR" sz="12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=10.^(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SNR_db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./10); 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dogrusal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olcek</a:t>
            </a:r>
            <a:endParaRPr lang="tr-TR" sz="12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 err="1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i=1:numel(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SNR_db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rng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200" dirty="0">
                <a:solidFill>
                  <a:srgbClr val="A020F0"/>
                </a:solidFill>
                <a:latin typeface="Courier New" panose="02070309020205020404" pitchFamily="49" charset="0"/>
              </a:rPr>
              <a:t>default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   </a:t>
            </a:r>
            <a:r>
              <a:rPr lang="en-US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Use default random number generator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dataIn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randi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([0 1],n,1);  </a:t>
            </a:r>
            <a:r>
              <a:rPr lang="en-US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Generate vector of binary data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dataInMatrix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reshape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dataIn,length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dataIn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)/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k,k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   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Reshape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data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into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binary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k-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tuples</a:t>
            </a:r>
            <a:endParaRPr lang="tr-TR" sz="12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dataSymbolsIn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bi2de(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dataInMatrix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     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dataModG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pskmod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(dataSymbolsIn,M,0,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'gray'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Gray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coding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,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phase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offset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= 0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EbNo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SNR_db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(i);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EbNo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+ 10*log10(k) - 10*log10(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numSamplesPerSymbol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receivedSignalG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awgn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(dataModG,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 err="1">
                <a:solidFill>
                  <a:srgbClr val="A020F0"/>
                </a:solidFill>
                <a:latin typeface="Courier New" panose="02070309020205020404" pitchFamily="49" charset="0"/>
              </a:rPr>
              <a:t>measured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dataSymbolsOutG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pskdemod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(receivedSignalG,M,0,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'gray'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dataOutMatrixG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de2bi(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dataSymbolsOutG,k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dataOutG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dataOutMatrixG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(:);                 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 Return data in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column</a:t>
            </a:r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>
                <a:solidFill>
                  <a:srgbClr val="228B22"/>
                </a:solidFill>
                <a:latin typeface="Courier New" panose="02070309020205020404" pitchFamily="49" charset="0"/>
              </a:rPr>
              <a:t>vector</a:t>
            </a:r>
            <a:endParaRPr lang="tr-TR" sz="12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[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numErrorsG,berG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] =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biterr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dataIn,dataOutG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[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numSymErr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]=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symerr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dataSymbolsIn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dataSymbolsOutG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fprintf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'\n </a:t>
            </a:r>
            <a:r>
              <a:rPr lang="en-US" sz="1200" dirty="0" err="1">
                <a:solidFill>
                  <a:srgbClr val="A020F0"/>
                </a:solidFill>
                <a:latin typeface="Courier New" panose="02070309020205020404" pitchFamily="49" charset="0"/>
              </a:rPr>
              <a:t>EbNo</a:t>
            </a:r>
            <a:r>
              <a:rPr lang="en-US" sz="1200" dirty="0">
                <a:solidFill>
                  <a:srgbClr val="A020F0"/>
                </a:solidFill>
                <a:latin typeface="Courier New" panose="02070309020205020404" pitchFamily="49" charset="0"/>
              </a:rPr>
              <a:t>=%d The Gray coding symbol error rate =%5.2e, based on %d errors\n'</a:t>
            </a:r>
            <a:r>
              <a:rPr lang="en-U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en-US" sz="1200" dirty="0">
                <a:solidFill>
                  <a:srgbClr val="0000FF"/>
                </a:solidFill>
                <a:latin typeface="Courier New" panose="02070309020205020404" pitchFamily="49" charset="0"/>
              </a:rPr>
              <a:t>...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EbNo,serG,numSymErr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BERarray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BERarray,berG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];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SERarray,serG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];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BERtheo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BERtheo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 2*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qfunc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sqrt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(2*log2(M)*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(i))*sin(pi/M))/k  ];</a:t>
            </a:r>
          </a:p>
          <a:p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SERtheo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=[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SERtheo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 2*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qfunc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sqrt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(2*log2(M)*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SNRarray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(i))*sin(pi/M))];</a:t>
            </a:r>
          </a:p>
          <a:p>
            <a:r>
              <a:rPr lang="tr-TR" sz="1200" dirty="0" err="1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1200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figure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semilogy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(SNR_db,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SERarray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'o'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hold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semilogy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(SNR_db,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SERtheo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'r'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xlabel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'SNR (</a:t>
            </a:r>
            <a:r>
              <a:rPr lang="tr-TR" sz="1200" dirty="0" err="1">
                <a:solidFill>
                  <a:srgbClr val="A020F0"/>
                </a:solidFill>
                <a:latin typeface="Courier New" panose="02070309020205020404" pitchFamily="49" charset="0"/>
              </a:rPr>
              <a:t>dB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)'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ylabel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'SER'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 err="1">
                <a:solidFill>
                  <a:srgbClr val="000000"/>
                </a:solidFill>
                <a:latin typeface="Courier New" panose="02070309020205020404" pitchFamily="49" charset="0"/>
              </a:rPr>
              <a:t>legend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 err="1">
                <a:solidFill>
                  <a:srgbClr val="A020F0"/>
                </a:solidFill>
                <a:latin typeface="Courier New" panose="02070309020205020404" pitchFamily="49" charset="0"/>
              </a:rPr>
              <a:t>simulation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20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 err="1">
                <a:solidFill>
                  <a:srgbClr val="A020F0"/>
                </a:solidFill>
                <a:latin typeface="Courier New" panose="02070309020205020404" pitchFamily="49" charset="0"/>
              </a:rPr>
              <a:t>theoretical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  <a:endParaRPr lang="tr-TR" sz="12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599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0" y="332656"/>
            <a:ext cx="9036496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dirty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MQAM</a:t>
            </a:r>
            <a:endParaRPr lang="tr-TR" sz="12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M = 64;                     </a:t>
            </a:r>
            <a:r>
              <a:rPr lang="en-US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% Size of signal constellation</a:t>
            </a:r>
          </a:p>
          <a:p>
            <a:r>
              <a:rPr lang="en-US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k = log2(M);                </a:t>
            </a:r>
            <a:r>
              <a:rPr lang="en-US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% Number of bits per symbol</a:t>
            </a:r>
          </a:p>
          <a:p>
            <a:r>
              <a:rPr lang="en-US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n = 3000000;                  </a:t>
            </a:r>
            <a:r>
              <a:rPr lang="en-US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% Number of bits to process</a:t>
            </a:r>
          </a:p>
          <a:p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numSamplesPerSymbol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= 1;    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Oversampling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factor</a:t>
            </a:r>
            <a:endParaRPr lang="tr-TR" sz="1200" dirty="0" smtClean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BERarray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=[];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BERtheo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=[];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SERarray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=[];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SERtheo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=[];</a:t>
            </a:r>
          </a:p>
          <a:p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SNR_db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=0:1:20; 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Eb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/No sinyal/gurultu 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orani</a:t>
            </a:r>
            <a:endParaRPr lang="tr-TR" sz="1200" dirty="0" smtClean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SNRarray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=10.^(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SNR_db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./10); 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%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dogrusal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olcek</a:t>
            </a:r>
            <a:endParaRPr lang="tr-TR" sz="1200" dirty="0" smtClean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i=1:numel(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SNR_db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rng</a:t>
            </a:r>
            <a:r>
              <a:rPr lang="en-US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default</a:t>
            </a:r>
            <a:r>
              <a:rPr lang="en-US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         </a:t>
            </a:r>
            <a:r>
              <a:rPr lang="en-US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% Use default random number generator</a:t>
            </a:r>
          </a:p>
          <a:p>
            <a:r>
              <a:rPr lang="en-US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dataIn</a:t>
            </a:r>
            <a:r>
              <a:rPr lang="en-US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randi</a:t>
            </a:r>
            <a:r>
              <a:rPr lang="en-US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([0 1],n,1);  </a:t>
            </a:r>
            <a:r>
              <a:rPr lang="en-US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% Generate vector of binary data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dataInMatrix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reshape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dataIn,length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dataIn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)/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k,k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   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Reshape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data 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into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binary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k-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tuples</a:t>
            </a:r>
            <a:endParaRPr lang="tr-TR" sz="1200" dirty="0" smtClean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dataSymbolsIn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= bi2de(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dataInMatrix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     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dataModG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qammod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(dataSymbolsIn,M,0,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'gray'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Gray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coding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, 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phase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offset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= 0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EbNo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SNR_db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(i);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snr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EbNo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+ 10*log10(k) - 10*log10(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numSamplesPerSymbol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receivedSignalG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awgn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(dataModG,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snr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 err="1" smtClean="0">
                <a:solidFill>
                  <a:srgbClr val="A020F0"/>
                </a:solidFill>
                <a:latin typeface="Courier New" panose="02070309020205020404" pitchFamily="49" charset="0"/>
              </a:rPr>
              <a:t>measured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dataSymbolsOutG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qamdemod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(receivedSignalG,M,0,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'gray'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dataOutMatrixG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= de2bi(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dataSymbolsOutG,k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dataOutG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dataOutMatrixG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(:);                 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% Return data in 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column</a:t>
            </a:r>
            <a:r>
              <a:rPr lang="tr-TR" sz="1200" dirty="0" smtClean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tr-TR" sz="1200" dirty="0" err="1" smtClean="0">
                <a:solidFill>
                  <a:srgbClr val="228B22"/>
                </a:solidFill>
                <a:latin typeface="Courier New" panose="02070309020205020404" pitchFamily="49" charset="0"/>
              </a:rPr>
              <a:t>vector</a:t>
            </a:r>
            <a:endParaRPr lang="tr-TR" sz="1200" dirty="0" smtClean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[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numErrorsG,berG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] =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biterr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dataIn,dataOutG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[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numSymErr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serG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]=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symerr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dataSymbolsIn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dataSymbolsOutG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fprintf</a:t>
            </a:r>
            <a:r>
              <a:rPr lang="en-US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'\n </a:t>
            </a:r>
            <a:r>
              <a:rPr lang="en-US" sz="1200" dirty="0" err="1" smtClean="0">
                <a:solidFill>
                  <a:srgbClr val="A020F0"/>
                </a:solidFill>
                <a:latin typeface="Courier New" panose="02070309020205020404" pitchFamily="49" charset="0"/>
              </a:rPr>
              <a:t>EbNo</a:t>
            </a:r>
            <a:r>
              <a:rPr lang="en-US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=%d The Gray coding symbol error rate =%5.2e, based on %d errors\n'</a:t>
            </a:r>
            <a:r>
              <a:rPr lang="en-US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en-US" sz="12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...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EbNo,serG,numSymErr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BERarray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=[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BERarray,berG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];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SERarray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=[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SERarray,serG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];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BERtheo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=[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BERtheo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, (1-(1-2*(1-1/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sqrt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(M))*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qfunc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sqrt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(3*log2(M)*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SNRarray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(i)/(M-1))))^2)/k   ];</a:t>
            </a:r>
          </a:p>
          <a:p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SERtheo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=[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SERtheo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, (1-(1-2*(1-1/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sqrt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(M))*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qfunc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sqrt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(3*log2(M)*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SNRarray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(i)/(M-1))))^2)  ];</a:t>
            </a:r>
          </a:p>
          <a:p>
            <a:r>
              <a:rPr lang="tr-TR" sz="12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tr-TR" sz="1200" dirty="0" smtClean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figure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semilogy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(SNR_db,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SERarray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'o'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hold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semilogy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(SNR_db,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SERtheo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'r'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xlabel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'SNR (</a:t>
            </a:r>
            <a:r>
              <a:rPr lang="tr-TR" sz="1200" dirty="0" err="1" smtClean="0">
                <a:solidFill>
                  <a:srgbClr val="A020F0"/>
                </a:solidFill>
                <a:latin typeface="Courier New" panose="02070309020205020404" pitchFamily="49" charset="0"/>
              </a:rPr>
              <a:t>dB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)'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ylabel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'SER'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tr-TR" sz="12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legend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 err="1" smtClean="0">
                <a:solidFill>
                  <a:srgbClr val="A020F0"/>
                </a:solidFill>
                <a:latin typeface="Courier New" panose="02070309020205020404" pitchFamily="49" charset="0"/>
              </a:rPr>
              <a:t>simulation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 err="1" smtClean="0">
                <a:solidFill>
                  <a:srgbClr val="A020F0"/>
                </a:solidFill>
                <a:latin typeface="Courier New" panose="02070309020205020404" pitchFamily="49" charset="0"/>
              </a:rPr>
              <a:t>theoretical</a:t>
            </a:r>
            <a:r>
              <a:rPr lang="tr-TR" sz="120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tr-TR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27977820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7.7 Link Hesabı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2"/>
                <a:ext cx="8229600" cy="5760639"/>
              </a:xfrm>
            </p:spPr>
            <p:txBody>
              <a:bodyPr>
                <a:normAutofit fontScale="775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𝛼</m:t>
                    </m:r>
                    <m:r>
                      <a:rPr lang="tr-TR" b="0" i="1" smtClean="0">
                        <a:latin typeface="Cambria Math"/>
                      </a:rPr>
                      <m:t>𝑠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+</m:t>
                    </m:r>
                    <m:r>
                      <a:rPr lang="tr-TR" b="0" i="1" smtClean="0">
                        <a:latin typeface="Cambria Math"/>
                      </a:rPr>
                      <m:t>𝑛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/>
                      </a:rPr>
                      <m:t>, 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𝑇</m:t>
                        </m:r>
                      </m:sub>
                    </m:sSub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tr-TR" b="0" dirty="0" smtClean="0"/>
              </a:p>
              <a:p>
                <a:r>
                  <a:rPr lang="tr-TR" dirty="0" smtClean="0"/>
                  <a:t>7.7.1: Yol kaybı yineleyiciler ile telafi edilebilir</a:t>
                </a:r>
              </a:p>
              <a:p>
                <a:pPr lvl="1"/>
                <a:r>
                  <a:rPr lang="tr-TR" dirty="0" smtClean="0"/>
                  <a:t>Düşük BER için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i="1">
                        <a:latin typeface="Cambria Math"/>
                        <a:ea typeface="Cambria Math" panose="02040503050406030204" pitchFamily="18" charset="0"/>
                      </a:rPr>
                      <m:t>≈</m:t>
                    </m:r>
                    <m:r>
                      <a:rPr lang="tr-TR" b="0" i="1" smtClean="0">
                        <a:latin typeface="Cambria Math"/>
                      </a:rPr>
                      <m:t>𝐾𝑄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</m:oMath>
                </a14:m>
                <a:endParaRPr lang="tr-TR" b="0" dirty="0" smtClean="0"/>
              </a:p>
              <a:p>
                <a:pPr lvl="1"/>
                <a:r>
                  <a:rPr lang="tr-TR" dirty="0" smtClean="0"/>
                  <a:t>Analog yineleyici daha kötü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i="1">
                        <a:latin typeface="Cambria Math"/>
                        <a:ea typeface="Cambria Math" panose="02040503050406030204" pitchFamily="18" charset="0"/>
                      </a:rPr>
                      <m:t>≈</m:t>
                    </m:r>
                    <m:r>
                      <a:rPr lang="tr-TR" i="1">
                        <a:latin typeface="Cambria Math"/>
                      </a:rPr>
                      <m:t>𝑄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i="1">
                                    <a:latin typeface="Cambria Math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𝑏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𝐾</m:t>
                                    </m:r>
                                    <m:r>
                                      <a:rPr lang="tr-TR" i="1"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e>
                    </m:d>
                  </m:oMath>
                </a14:m>
                <a:endParaRPr lang="tr-TR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𝑘𝑇</m:t>
                    </m:r>
                    <m:r>
                      <a:rPr lang="tr-TR" b="0" i="1" smtClean="0">
                        <a:latin typeface="Cambria Math"/>
                      </a:rPr>
                      <m:t> </m:t>
                    </m:r>
                    <m:r>
                      <a:rPr lang="tr-TR" b="0" i="1" smtClean="0">
                        <a:latin typeface="Cambria Math"/>
                      </a:rPr>
                      <m:t>𝑊</m:t>
                    </m:r>
                    <m:r>
                      <a:rPr lang="tr-TR" b="0" i="1" smtClean="0">
                        <a:latin typeface="Cambria Math"/>
                      </a:rPr>
                      <m:t>/</m:t>
                    </m:r>
                    <m:r>
                      <a:rPr lang="tr-TR" b="0" i="1" smtClean="0">
                        <a:latin typeface="Cambria Math"/>
                      </a:rPr>
                      <m:t>𝐻𝑧</m:t>
                    </m:r>
                    <m:r>
                      <a:rPr lang="tr-TR" b="0" i="1" smtClean="0">
                        <a:latin typeface="Cambria Math"/>
                      </a:rPr>
                      <m:t>, (</m:t>
                    </m:r>
                    <m:r>
                      <a:rPr lang="tr-TR" b="0" i="1" smtClean="0">
                        <a:latin typeface="Cambria Math"/>
                      </a:rPr>
                      <m:t>𝑘</m:t>
                    </m:r>
                    <m:r>
                      <a:rPr lang="tr-TR" b="0" i="1" smtClean="0">
                        <a:latin typeface="Cambria Math"/>
                      </a:rPr>
                      <m:t>=1.38×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−23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, </m:t>
                    </m:r>
                    <m:r>
                      <a:rPr lang="tr-TR" b="0" i="1" smtClean="0">
                        <a:latin typeface="Cambria Math"/>
                      </a:rPr>
                      <m:t>𝑇</m:t>
                    </m:r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𝑜𝑑𝑎</m:t>
                    </m:r>
                    <m:r>
                      <a:rPr lang="tr-TR" b="0" i="1" smtClean="0">
                        <a:latin typeface="Cambria Math"/>
                      </a:rPr>
                      <m:t> </m:t>
                    </m:r>
                    <m:r>
                      <a:rPr lang="tr-TR" b="0" i="1" smtClean="0">
                        <a:latin typeface="Cambria Math"/>
                      </a:rPr>
                      <m:t>𝑠𝚤𝑐𝑎𝑘𝑙𝚤</m:t>
                    </m:r>
                    <m:r>
                      <a:rPr lang="tr-TR" b="0" i="1" smtClean="0">
                        <a:latin typeface="Cambria Math"/>
                      </a:rPr>
                      <m:t>ğ</m:t>
                    </m:r>
                    <m:r>
                      <a:rPr lang="tr-TR" b="0" i="1" smtClean="0">
                        <a:latin typeface="Cambria Math"/>
                      </a:rPr>
                      <m:t>𝚤</m:t>
                    </m:r>
                    <m:r>
                      <a:rPr lang="tr-TR" b="0" i="1" smtClean="0">
                        <a:latin typeface="Cambria Math"/>
                      </a:rPr>
                      <m:t> (</m:t>
                    </m:r>
                    <m:r>
                      <a:rPr lang="tr-TR" b="0" i="1" smtClean="0">
                        <a:latin typeface="Cambria Math"/>
                      </a:rPr>
                      <m:t>𝐾</m:t>
                    </m:r>
                    <m:r>
                      <a:rPr lang="tr-TR" b="0" i="1" smtClean="0">
                        <a:latin typeface="Cambria Math"/>
                      </a:rPr>
                      <m:t>))</m:t>
                    </m:r>
                  </m:oMath>
                </a14:m>
                <a:r>
                  <a:rPr lang="tr-TR" dirty="0" smtClean="0"/>
                  <a:t> </a:t>
                </a:r>
              </a:p>
              <a:p>
                <a:r>
                  <a:rPr lang="tr-TR" dirty="0" smtClean="0"/>
                  <a:t>7.7.2 Link Hesabı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4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𝜋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𝑑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/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𝜆</m:t>
                                </m:r>
                              </m:e>
                            </m:d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tr-TR" dirty="0" smtClean="0"/>
                  <a:t>, EIRP: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𝑇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i="1">
                            <a:latin typeface="Cambria Math"/>
                          </a:rPr>
                          <m:t>𝑇</m:t>
                        </m:r>
                      </m:sub>
                    </m:sSub>
                  </m:oMath>
                </a14:m>
                <a:endParaRPr lang="tr-TR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dirty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i="1" dirty="0">
                            <a:latin typeface="Cambria Math"/>
                          </a:rPr>
                          <m:t>𝑅</m:t>
                        </m:r>
                      </m:sub>
                    </m:sSub>
                    <m:r>
                      <a:rPr lang="tr-TR" i="1" dirty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dirty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r-TR" i="1" dirty="0">
                            <a:latin typeface="Cambria Math"/>
                          </a:rPr>
                          <m:t>𝑇</m:t>
                        </m:r>
                      </m:sub>
                    </m:sSub>
                    <m:r>
                      <a:rPr lang="tr-TR" i="1" dirty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dirty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i="1" dirty="0">
                            <a:latin typeface="Cambria Math"/>
                          </a:rPr>
                          <m:t>𝑇</m:t>
                        </m:r>
                      </m:sub>
                    </m:sSub>
                    <m:r>
                      <a:rPr lang="tr-TR" i="1" dirty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dirty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i="1" dirty="0">
                            <a:latin typeface="Cambria Math"/>
                          </a:rPr>
                          <m:t>𝑅</m:t>
                        </m:r>
                      </m:sub>
                    </m:sSub>
                    <m:r>
                      <a:rPr lang="tr-TR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dirty="0">
                            <a:latin typeface="Cambria Math"/>
                          </a:rPr>
                          <m:t>ℒ</m:t>
                        </m:r>
                      </m:e>
                      <m:sub>
                        <m:r>
                          <a:rPr lang="tr-TR" i="1" dirty="0">
                            <a:latin typeface="Cambria Math"/>
                          </a:rPr>
                          <m:t>𝑆</m:t>
                        </m:r>
                      </m:sub>
                    </m:sSub>
                    <m:r>
                      <a:rPr lang="tr-TR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tr-T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dirty="0">
                            <a:latin typeface="Cambria Math"/>
                          </a:rPr>
                          <m:t>ℒ</m:t>
                        </m:r>
                      </m:e>
                      <m:sub>
                        <m:r>
                          <a:rPr lang="tr-TR" i="1" dirty="0"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tr-TR" dirty="0"/>
                  <a:t> </a:t>
                </a:r>
                <a:r>
                  <a:rPr lang="tr-TR" dirty="0" smtClean="0"/>
                  <a:t>dB</a:t>
                </a:r>
              </a:p>
              <a:p>
                <a:pPr lvl="1"/>
                <a:r>
                  <a:rPr lang="tr-TR" dirty="0" smtClean="0"/>
                  <a:t>Parabolik anten: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r>
                      <a:rPr lang="tr-TR" b="0" i="1" smtClean="0">
                        <a:latin typeface="Cambria Math"/>
                      </a:rPr>
                      <m:t>𝜂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/>
                                  </a:rPr>
                                  <m:t>𝜋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𝐷</m:t>
                                </m:r>
                              </m:num>
                              <m:den>
                                <m:r>
                                  <a:rPr lang="tr-TR" b="0" i="1" smtClean="0">
                                    <a:latin typeface="Cambria Math"/>
                                  </a:rPr>
                                  <m:t>𝜆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tr-TR" dirty="0" smtClean="0"/>
              </a:p>
              <a:p>
                <a:pPr lvl="1"/>
                <a:r>
                  <a:rPr lang="tr-TR" dirty="0" smtClean="0"/>
                  <a:t>Boynuz anten: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𝑅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/>
                          </a:rPr>
                          <m:t>10</m:t>
                        </m:r>
                        <m:r>
                          <a:rPr lang="tr-TR" b="0" i="1" smtClean="0">
                            <a:latin typeface="Cambria Math"/>
                          </a:rPr>
                          <m:t>𝐴</m:t>
                        </m:r>
                      </m:num>
                      <m:den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𝜆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tr-TR" dirty="0" smtClean="0"/>
              </a:p>
              <a:p>
                <a:pPr lvl="1"/>
                <a:r>
                  <a:rPr lang="tr-TR" dirty="0" err="1" smtClean="0"/>
                  <a:t>Hüzme</a:t>
                </a:r>
                <a:r>
                  <a:rPr lang="tr-TR" dirty="0" smtClean="0"/>
                  <a:t> genişliği (parabolik):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/>
                          </a:rPr>
                          <m:t>Θ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≃70</m:t>
                    </m:r>
                    <m:r>
                      <a:rPr lang="tr-TR" b="0" i="1" smtClean="0">
                        <a:latin typeface="Cambria Math"/>
                      </a:rPr>
                      <m:t>𝜆</m:t>
                    </m:r>
                    <m:r>
                      <a:rPr lang="tr-TR" b="0" i="1" smtClean="0">
                        <a:latin typeface="Cambria Math"/>
                      </a:rPr>
                      <m:t>/</m:t>
                    </m:r>
                    <m:r>
                      <a:rPr lang="tr-TR" b="0" i="1" smtClean="0">
                        <a:latin typeface="Cambria Math"/>
                      </a:rPr>
                      <m:t>𝐷</m:t>
                    </m:r>
                  </m:oMath>
                </a14:m>
                <a:r>
                  <a:rPr lang="tr-TR" dirty="0" smtClean="0"/>
                  <a:t> derece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2"/>
                <a:ext cx="8229600" cy="5760639"/>
              </a:xfrm>
              <a:blipFill>
                <a:blip r:embed="rId2"/>
                <a:stretch>
                  <a:fillRect l="-1037" t="-52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69968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84397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95202"/>
            <a:ext cx="7704856" cy="1281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33" y="5229200"/>
            <a:ext cx="8150239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/>
              <p:cNvSpPr txBox="1"/>
              <p:nvPr/>
            </p:nvSpPr>
            <p:spPr>
              <a:xfrm>
                <a:off x="2339752" y="4095046"/>
                <a:ext cx="3816424" cy="1350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  <m:r>
                        <a:rPr lang="tr-T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tr-T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tr-TR" b="0" i="1" smtClean="0">
                          <a:latin typeface="Cambria Math"/>
                        </a:rPr>
                        <m:t>×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r-T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tr-TR" i="1">
                                  <a:latin typeface="Cambria Math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tr-TR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tr-TR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tr-TR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i="1">
                                          <a:latin typeface="Cambria Math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a:rPr lang="tr-TR" i="1">
                                          <a:latin typeface="Cambria Math"/>
                                        </a:rPr>
                                        <m:t>𝑏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i="1">
                                          <a:latin typeface="Cambria Math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tr-TR" i="1">
                                          <a:latin typeface="Cambria Math"/>
                                        </a:rPr>
                                        <m:t>𝑜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tr-TR" b="0" i="1" smtClean="0">
                              <a:latin typeface="Cambria Math"/>
                            </a:rPr>
                            <m:t>𝑟𝑒𝑞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" name="Metin kutusu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4095046"/>
                <a:ext cx="3816424" cy="135017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36526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551634"/>
            <a:ext cx="234315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7.8 Zamanlama (</a:t>
            </a:r>
            <a:r>
              <a:rPr lang="tr-TR" dirty="0" err="1" smtClean="0"/>
              <a:t>Synchronization</a:t>
            </a:r>
            <a:r>
              <a:rPr lang="tr-TR" dirty="0" smtClean="0"/>
              <a:t>)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908720"/>
                <a:ext cx="8712968" cy="568863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tr-TR" dirty="0" smtClean="0"/>
                  <a:t>Doğru frekans ve doğru örnekleme zamanlaması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𝑚𝑇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tr-TR" dirty="0" smtClean="0"/>
                  <a:t> (periyodik ve doğru yerde örnek alınmalı)</a:t>
                </a:r>
              </a:p>
              <a:p>
                <a:pPr lvl="1"/>
                <a:r>
                  <a:rPr lang="tr-TR" dirty="0" smtClean="0"/>
                  <a:t>Uyumlu filtre çıktısının maksimum olduğu yer</a:t>
                </a:r>
              </a:p>
              <a:p>
                <a:pPr lvl="1"/>
                <a:r>
                  <a:rPr lang="tr-TR" dirty="0" smtClean="0"/>
                  <a:t>Saat bilgisi </a:t>
                </a:r>
                <a:r>
                  <a:rPr lang="tr-TR" dirty="0"/>
                  <a:t>paylaşılabilir (&lt;30kHz)</a:t>
                </a:r>
                <a:endParaRPr lang="tr-TR" dirty="0" smtClean="0"/>
              </a:p>
              <a:p>
                <a:pPr lvl="1"/>
                <a:r>
                  <a:rPr lang="tr-TR" dirty="0" smtClean="0"/>
                  <a:t>Taşıyıcı sinyali mesajla beraber iletilebilir (telefon)</a:t>
                </a:r>
              </a:p>
              <a:p>
                <a:r>
                  <a:rPr lang="tr-TR" dirty="0" smtClean="0"/>
                  <a:t>7.8.1 Erken-Geç </a:t>
                </a:r>
                <a:r>
                  <a:rPr lang="tr-TR" dirty="0" err="1" smtClean="0"/>
                  <a:t>Eşzamanlaması</a:t>
                </a:r>
                <a:r>
                  <a:rPr lang="tr-TR" dirty="0" smtClean="0"/>
                  <a:t> (</a:t>
                </a:r>
                <a:r>
                  <a:rPr lang="tr-TR" dirty="0" err="1" smtClean="0"/>
                  <a:t>Early-Late</a:t>
                </a:r>
                <a:r>
                  <a:rPr lang="tr-TR" dirty="0" smtClean="0"/>
                  <a:t>)</a:t>
                </a:r>
              </a:p>
              <a:p>
                <a:pPr lvl="1"/>
                <a:r>
                  <a:rPr lang="tr-TR" dirty="0" smtClean="0"/>
                  <a:t>Simetriden yararlanılır</a:t>
                </a:r>
              </a:p>
              <a:p>
                <a:pPr lvl="1"/>
                <a:r>
                  <a:rPr lang="tr-TR" dirty="0" smtClean="0"/>
                  <a:t>Kapalı çevrim kontrol sistemi</a:t>
                </a:r>
              </a:p>
              <a:p>
                <a:r>
                  <a:rPr lang="tr-TR" dirty="0" smtClean="0"/>
                  <a:t>7.8.2 En Küçük Ortalama Kare Hata</a:t>
                </a:r>
              </a:p>
              <a:p>
                <a:pPr lvl="1"/>
                <a:r>
                  <a:rPr lang="tr-TR" dirty="0" smtClean="0"/>
                  <a:t>MSE: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/>
                      </a:rPr>
                      <m:t>𝐸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[</m:t>
                                </m:r>
                                <m:r>
                                  <a:rPr lang="tr-TR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𝑚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tr-TR" b="0" i="1" smtClean="0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tr-TR" b="0" i="1" smtClean="0">
                        <a:latin typeface="Cambria Math"/>
                      </a:rPr>
                      <m:t>} </m:t>
                    </m:r>
                  </m:oMath>
                </a14:m>
                <a:endParaRPr lang="tr-TR" b="0" i="1" dirty="0" smtClean="0">
                  <a:latin typeface="Cambria Math"/>
                </a:endParaRPr>
              </a:p>
              <a:p>
                <a:r>
                  <a:rPr lang="tr-TR" b="0" dirty="0" smtClean="0"/>
                  <a:t>7.8.3 Maksimum Olabilirlik</a:t>
                </a:r>
              </a:p>
              <a:p>
                <a:pPr lvl="1"/>
                <a:r>
                  <a:rPr lang="tr-TR" dirty="0" smtClean="0"/>
                  <a:t>Olabilirlik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b="0" i="0" smtClean="0">
                        <a:latin typeface="Cambria Math"/>
                      </a:rPr>
                      <m:t>Λ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tr-TR" b="0" i="1" smtClean="0">
                            <a:latin typeface="Cambria Math"/>
                          </a:rPr>
                          <m:t>𝑚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tr-TR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tr-TR" dirty="0" smtClean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908720"/>
                <a:ext cx="8712968" cy="5688632"/>
              </a:xfrm>
              <a:blipFill>
                <a:blip r:embed="rId3"/>
                <a:stretch>
                  <a:fillRect l="-1399" t="-214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88354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tr-TR" dirty="0" err="1" smtClean="0"/>
              <a:t>Early</a:t>
            </a:r>
            <a:r>
              <a:rPr lang="tr-TR" dirty="0" smtClean="0"/>
              <a:t> </a:t>
            </a:r>
            <a:r>
              <a:rPr lang="tr-TR" dirty="0" err="1" smtClean="0"/>
              <a:t>Late</a:t>
            </a:r>
            <a:r>
              <a:rPr lang="tr-TR" dirty="0" smtClean="0"/>
              <a:t> </a:t>
            </a:r>
            <a:r>
              <a:rPr lang="tr-TR" dirty="0" err="1" smtClean="0"/>
              <a:t>Synchronizer</a:t>
            </a:r>
            <a:endParaRPr lang="tr-TR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7128792" cy="543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7452320" y="2060848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Loop</a:t>
            </a:r>
            <a:r>
              <a:rPr lang="tr-TR" dirty="0" smtClean="0"/>
              <a:t> </a:t>
            </a:r>
            <a:r>
              <a:rPr lang="tr-TR" dirty="0" err="1" smtClean="0"/>
              <a:t>Filter</a:t>
            </a:r>
            <a:endParaRPr lang="tr-TR" dirty="0" smtClean="0"/>
          </a:p>
          <a:p>
            <a:r>
              <a:rPr lang="tr-TR" dirty="0" smtClean="0"/>
              <a:t>Bant genişliği</a:t>
            </a:r>
          </a:p>
          <a:p>
            <a:r>
              <a:rPr lang="tr-TR" dirty="0" smtClean="0"/>
              <a:t>Önemlidir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70259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Early</a:t>
            </a:r>
            <a:r>
              <a:rPr lang="tr-TR" dirty="0"/>
              <a:t> </a:t>
            </a:r>
            <a:r>
              <a:rPr lang="tr-TR" dirty="0" err="1"/>
              <a:t>Late</a:t>
            </a:r>
            <a:r>
              <a:rPr lang="tr-TR" dirty="0"/>
              <a:t> </a:t>
            </a:r>
            <a:r>
              <a:rPr lang="tr-TR" dirty="0" err="1" smtClean="0"/>
              <a:t>Synchronizer</a:t>
            </a:r>
            <a:r>
              <a:rPr lang="tr-TR" dirty="0" smtClean="0"/>
              <a:t> (Alternatif)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1290673"/>
            <a:ext cx="7128792" cy="519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0839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Zamanlama (MSE): </a:t>
            </a:r>
            <a:r>
              <a:rPr lang="tr-TR" dirty="0" err="1" smtClean="0"/>
              <a:t>Decision</a:t>
            </a:r>
            <a:r>
              <a:rPr lang="tr-TR" dirty="0" smtClean="0"/>
              <a:t> </a:t>
            </a:r>
            <a:r>
              <a:rPr lang="tr-TR" dirty="0" err="1" smtClean="0"/>
              <a:t>Directed</a:t>
            </a:r>
            <a:endParaRPr lang="tr-TR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235" y="1369547"/>
            <a:ext cx="6110237" cy="4231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107504" y="2420888"/>
                <a:ext cx="4608512" cy="4214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/>
                <a:r>
                  <a:rPr lang="tr-TR" b="1" dirty="0" smtClean="0"/>
                  <a:t>İletim</a:t>
                </a:r>
                <a:r>
                  <a:rPr lang="tr-TR" b="0" dirty="0" smtClean="0"/>
                  <a:t>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=−∞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𝑛𝑇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tr-TR" b="0" dirty="0" smtClean="0"/>
              </a:p>
              <a:p>
                <a:pPr marL="0" lvl="1"/>
                <a:r>
                  <a:rPr lang="tr-TR" b="1" dirty="0" smtClean="0">
                    <a:latin typeface="+mj-lt"/>
                  </a:rPr>
                  <a:t>Uyumlu Filtre çıkışı:</a:t>
                </a:r>
              </a:p>
              <a:p>
                <a:pPr marL="0"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tr-TR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𝑛𝑇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b="0" i="1" dirty="0" smtClean="0">
                  <a:latin typeface="Cambria Math"/>
                </a:endParaRPr>
              </a:p>
              <a:p>
                <a:pPr marL="0" lvl="1"/>
                <a:r>
                  <a:rPr lang="tr-TR" b="1" dirty="0" err="1" smtClean="0">
                    <a:latin typeface="+mj-lt"/>
                  </a:rPr>
                  <a:t>Örnekleyici</a:t>
                </a:r>
                <a:r>
                  <a:rPr lang="tr-TR" b="1" dirty="0" smtClean="0">
                    <a:latin typeface="+mj-lt"/>
                  </a:rPr>
                  <a:t>:</a:t>
                </a:r>
              </a:p>
              <a:p>
                <a:pPr marL="0"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tr-TR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𝑚𝑇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𝑛𝑇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tr-TR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𝑚𝑇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i="1" dirty="0">
                  <a:latin typeface="Cambria Math"/>
                </a:endParaRPr>
              </a:p>
              <a:p>
                <a:pPr marL="0" lvl="1"/>
                <a:endParaRPr lang="tr-TR" i="1" dirty="0" smtClean="0">
                  <a:latin typeface="Cambria Math"/>
                </a:endParaRPr>
              </a:p>
              <a:p>
                <a:pPr marL="0"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>
                          <a:latin typeface="Cambria Math"/>
                        </a:rPr>
                        <m:t>𝑀𝑆𝐸</m:t>
                      </m:r>
                      <m:r>
                        <a:rPr lang="tr-TR" i="1">
                          <a:latin typeface="Cambria Math"/>
                        </a:rPr>
                        <m:t>=</m:t>
                      </m:r>
                      <m:r>
                        <a:rPr lang="tr-TR" i="1">
                          <a:latin typeface="Cambria Math"/>
                        </a:rPr>
                        <m:t>𝐸</m:t>
                      </m:r>
                      <m:sSup>
                        <m:s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]"/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latin typeface="Cambria Math"/>
                                    </a:rPr>
                                    <m:t>[</m:t>
                                  </m:r>
                                  <m:r>
                                    <a:rPr lang="tr-TR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tr-TR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tr-T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i="1">
                                          <a:latin typeface="Cambria Math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tr-TR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tr-TR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tr-TR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tr-TR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tr-TR" i="1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tr-TR" i="1" dirty="0">
                  <a:latin typeface="Cambria Math"/>
                </a:endParaRPr>
              </a:p>
              <a:p>
                <a:pPr marL="0" lvl="1"/>
                <a:endParaRPr lang="tr-TR" i="1" dirty="0" smtClean="0">
                  <a:latin typeface="Cambria Math"/>
                </a:endParaRPr>
              </a:p>
              <a:p>
                <a:pPr marL="0"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tr-TR" b="0" i="1" smtClean="0">
                              <a:latin typeface="Cambria Math"/>
                            </a:rPr>
                            <m:t>𝑚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tr-TR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tr-TR" b="0" i="1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tr-TR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tr-TR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tr-TR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tr-TR" i="1" dirty="0">
                  <a:latin typeface="Cambria Math"/>
                </a:endParaRP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2420888"/>
                <a:ext cx="4608512" cy="4214039"/>
              </a:xfrm>
              <a:prstGeom prst="rect">
                <a:avLst/>
              </a:prstGeom>
              <a:blipFill>
                <a:blip r:embed="rId3"/>
                <a:stretch>
                  <a:fillRect l="-1190" t="-1056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4792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Zamanlama (ML): </a:t>
            </a:r>
            <a:r>
              <a:rPr lang="tr-TR" dirty="0" err="1" smtClean="0"/>
              <a:t>Decision</a:t>
            </a:r>
            <a:r>
              <a:rPr lang="tr-TR" dirty="0" smtClean="0"/>
              <a:t> </a:t>
            </a:r>
            <a:r>
              <a:rPr lang="tr-TR" dirty="0" err="1" smtClean="0"/>
              <a:t>Directed</a:t>
            </a:r>
            <a:endParaRPr lang="tr-TR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572" y="1735797"/>
            <a:ext cx="6599884" cy="331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40191" y="3000437"/>
                <a:ext cx="3451689" cy="1713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 smtClean="0">
                    <a:latin typeface="Cambria Math"/>
                  </a:rPr>
                  <a:t>Olabilirlik fonksiyonu: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tr-TR" smtClean="0">
                          <a:latin typeface="Cambria Math"/>
                        </a:rPr>
                        <m:t>Λ</m:t>
                      </m:r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tr-TR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tr-TR" i="1">
                              <a:latin typeface="Cambria Math"/>
                            </a:rPr>
                            <m:t>𝑚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tr-TR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tr-TR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tr-TR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tr-T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/>
                            </a:rPr>
                            <m:t>Λ</m:t>
                          </m:r>
                          <m:r>
                            <a:rPr lang="tr-TR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tr-TR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tr-T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tr-TR" i="1">
                              <a:latin typeface="Cambria Math"/>
                            </a:rPr>
                            <m:t>𝑚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tr-TR" b="0" i="1" smtClean="0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tr-TR" b="0" i="1" smtClean="0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tr-TR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tr-TR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tr-TR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91" y="3000437"/>
                <a:ext cx="3451689" cy="1713674"/>
              </a:xfrm>
              <a:prstGeom prst="rect">
                <a:avLst/>
              </a:prstGeom>
              <a:blipFill>
                <a:blip r:embed="rId3"/>
                <a:stretch>
                  <a:fillRect l="-1590" t="-213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61575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56792"/>
            <a:ext cx="705046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Zamanlama (ML): </a:t>
            </a:r>
            <a:r>
              <a:rPr lang="tr-TR" dirty="0" err="1" smtClean="0"/>
              <a:t>Non-Decision</a:t>
            </a:r>
            <a:r>
              <a:rPr lang="tr-TR" dirty="0" smtClean="0"/>
              <a:t> </a:t>
            </a:r>
            <a:r>
              <a:rPr lang="tr-TR" dirty="0" err="1"/>
              <a:t>Directed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34426" y="2784413"/>
                <a:ext cx="3673478" cy="1436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tr-TR" b="0" i="0" smtClean="0">
                              <a:latin typeface="Cambria Math"/>
                            </a:rPr>
                            <m:t>Λ</m:t>
                          </m:r>
                        </m:e>
                        <m:sub>
                          <m:r>
                            <a:rPr lang="tr-TR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tr-T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tr-TR" b="0" i="1" smtClean="0">
                              <a:latin typeface="Cambria Math"/>
                            </a:rPr>
                            <m:t>𝑚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tr-TR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tr-TR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tr-TR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tr-TR">
                              <a:latin typeface="Cambria Math"/>
                            </a:rPr>
                            <m:t>Λ</m:t>
                          </m:r>
                          <m:r>
                            <a:rPr lang="tr-TR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tr-TR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tr-TR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tr-TR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tr-TR" i="1">
                              <a:latin typeface="Cambria Math"/>
                            </a:rPr>
                            <m:t>𝑚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/>
                            </a:rPr>
                            <m:t>)</m:t>
                          </m:r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tr-TR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tr-TR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tr-TR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tr-TR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tr-TR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latin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tr-TR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tr-TR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6" y="2784413"/>
                <a:ext cx="3673478" cy="14366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82987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Ch</a:t>
            </a:r>
            <a:r>
              <a:rPr lang="tr-TR" dirty="0" smtClean="0"/>
              <a:t> 7: Çözülebilecek Sorular</a:t>
            </a:r>
          </a:p>
          <a:p>
            <a:r>
              <a:rPr lang="tr-TR" dirty="0" smtClean="0"/>
              <a:t>1, 2, 3, 4, 5, 6, 7, 8, 9, 10, 11, 12, 13, 14, 15, 16, 17, 18, 19, 21, 22, 23, 24 25, 26 27, 28, 29, 30, 31 , 32, 33, 34 , 35, 42, 43, 44, 45 ,46, 47, 48, 49, 50, , 51, 52, 53, 54, 55, 56, 57, 58, 59, 60, 61, 62, 63, 64, 65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30869654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23525</TotalTime>
  <Words>1519</Words>
  <Application>Microsoft Office PowerPoint</Application>
  <PresentationFormat>Ekran Gösterisi (4:3)</PresentationFormat>
  <Paragraphs>403</Paragraphs>
  <Slides>40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6" baseType="lpstr">
      <vt:lpstr>Arial</vt:lpstr>
      <vt:lpstr>Calibri</vt:lpstr>
      <vt:lpstr>Cambria Math</vt:lpstr>
      <vt:lpstr>Courier New</vt:lpstr>
      <vt:lpstr>Wingdings</vt:lpstr>
      <vt:lpstr>Ofis Teması</vt:lpstr>
      <vt:lpstr>PowerPoint Sunusu</vt:lpstr>
      <vt:lpstr>7.1 Sinyallerin Geometrik İfadesi</vt:lpstr>
      <vt:lpstr>PowerPoint Sunusu</vt:lpstr>
      <vt:lpstr>PowerPoint Sunusu</vt:lpstr>
      <vt:lpstr>7.1 Sinyallerin Geometrik İfadesi</vt:lpstr>
      <vt:lpstr>7.2. Darbe Genlik Kiplemesi (PAM)</vt:lpstr>
      <vt:lpstr>7.3 İki Boyutlu Sinyaller</vt:lpstr>
      <vt:lpstr>7.3 İki Boyutlu Sinyaller</vt:lpstr>
      <vt:lpstr>7.3 İki Boyutlu Sinyaller</vt:lpstr>
      <vt:lpstr>7.3 İki Boyutlu Sinyaller</vt:lpstr>
      <vt:lpstr>7.4 Çok Boyutlu Sinyaller</vt:lpstr>
      <vt:lpstr>7.4 Çok Boyutlu Sinyaller</vt:lpstr>
      <vt:lpstr>7.5 En iyi alıcı</vt:lpstr>
      <vt:lpstr>7.5 En İyi Alıcı - İlinti Tipi Kipçözücü (7.5.1)</vt:lpstr>
      <vt:lpstr>7.5 En İyi Alıcı</vt:lpstr>
      <vt:lpstr>7.5 En İyi Alıcı</vt:lpstr>
      <vt:lpstr>7.5 En İyi Alıcı - En iyi algılayıcı (7.5.3)</vt:lpstr>
      <vt:lpstr>7.5 En iyi alıcı – Bant geçirgen Sinyaller (7.5.4)</vt:lpstr>
      <vt:lpstr>7.5 En iyi alıcı – Bant geçirgen Sinyaller (7.5.4)</vt:lpstr>
      <vt:lpstr>7.6 Hata İhtimali</vt:lpstr>
      <vt:lpstr>7.6 Hata İhtimali</vt:lpstr>
      <vt:lpstr>PowerPoint Sunusu</vt:lpstr>
      <vt:lpstr>7.6 Hata İhtimali</vt:lpstr>
      <vt:lpstr>7.6 Hata İhtimali</vt:lpstr>
      <vt:lpstr>7.6 Hata İhtimali</vt:lpstr>
      <vt:lpstr>PowerPoint Sunusu</vt:lpstr>
      <vt:lpstr>7.6 Hata İhtimali (alt ve üst sınırlar)</vt:lpstr>
      <vt:lpstr>7.6 Hata İhtimali -  Kipleme Yöntemlerinin Karşılaştırılması (7.6.10)</vt:lpstr>
      <vt:lpstr>PowerPoint Sunusu</vt:lpstr>
      <vt:lpstr>PowerPoint Sunusu</vt:lpstr>
      <vt:lpstr>PowerPoint Sunusu</vt:lpstr>
      <vt:lpstr>7.7 Link Hesabı</vt:lpstr>
      <vt:lpstr>PowerPoint Sunusu</vt:lpstr>
      <vt:lpstr>7.8 Zamanlama (Synchronization)</vt:lpstr>
      <vt:lpstr>Early Late Synchronizer</vt:lpstr>
      <vt:lpstr>Early Late Synchronizer (Alternatif)</vt:lpstr>
      <vt:lpstr>Zamanlama (MSE): Decision Directed</vt:lpstr>
      <vt:lpstr>Zamanlama (ML): Decision Directed</vt:lpstr>
      <vt:lpstr>Zamanlama (ML): Non-Decision Directed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yasemin doğan girici</dc:creator>
  <cp:lastModifiedBy>samsung</cp:lastModifiedBy>
  <cp:revision>142</cp:revision>
  <dcterms:created xsi:type="dcterms:W3CDTF">2012-08-07T14:20:59Z</dcterms:created>
  <dcterms:modified xsi:type="dcterms:W3CDTF">2016-02-16T20:31:36Z</dcterms:modified>
</cp:coreProperties>
</file>