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59" r:id="rId5"/>
    <p:sldId id="260" r:id="rId6"/>
    <p:sldId id="280" r:id="rId7"/>
    <p:sldId id="275" r:id="rId8"/>
    <p:sldId id="262" r:id="rId9"/>
    <p:sldId id="276" r:id="rId10"/>
    <p:sldId id="281" r:id="rId11"/>
    <p:sldId id="277" r:id="rId12"/>
    <p:sldId id="265" r:id="rId13"/>
    <p:sldId id="284" r:id="rId14"/>
    <p:sldId id="273" r:id="rId15"/>
    <p:sldId id="266" r:id="rId16"/>
    <p:sldId id="267" r:id="rId17"/>
    <p:sldId id="268" r:id="rId18"/>
    <p:sldId id="282" r:id="rId19"/>
    <p:sldId id="283" r:id="rId20"/>
    <p:sldId id="269" r:id="rId21"/>
    <p:sldId id="285" r:id="rId22"/>
    <p:sldId id="286" r:id="rId23"/>
    <p:sldId id="271" r:id="rId24"/>
    <p:sldId id="272" r:id="rId25"/>
    <p:sldId id="287" r:id="rId26"/>
    <p:sldId id="288" r:id="rId27"/>
    <p:sldId id="278" r:id="rId28"/>
    <p:sldId id="279" r:id="rId29"/>
    <p:sldId id="270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B9935-1ECF-4C6E-B769-64D9D3D1AB34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CE2B5-64D3-431B-B023-F8CDB492E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2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CF625-742F-4A7A-A056-32AF4C5B2E7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DB255-4700-41FF-B9CD-C007CA602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6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2AC61-01A2-47DF-BE39-D8B70C55C8DF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6B051-85FB-48AB-946D-D03C46DF7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9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90BB-97A0-4328-93FD-E01FB30AD033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58281-39B9-4555-801B-EBD1CA92F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82C13-39FA-4B48-A9BC-6E4E6CC9FFC0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050EC-BF95-4D25-A96E-4F8ACB8B4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9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74BBD-AF64-4501-9328-66948081E514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A963B-D0CC-4058-80DF-4A64D1FA9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67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E03D-F5A6-49C3-9DD1-9842B159F12A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04E4-75E0-4D0B-9A0C-0846A642E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9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2C17-2B1F-4857-BC63-F7709A572A3F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C2191-D427-4F23-B98F-5B7AF421B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3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8EB9-EDEE-4DC4-B045-0D93F691D2D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4AE0E-80CA-4897-9E46-D5D15154C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7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B213A-5250-41F9-82DE-9DFAE5FBB0E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19B2D-5214-4664-AC6C-20A6C5C19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7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C259E-1063-4573-A20D-201BA3AF1E41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E1F82-8C43-4D2E-A37B-82AC04601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6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00E995-5185-48E6-A6BA-48E8F7C3CC94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45082C-0962-4AE2-8040-49D712C55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Bilgi Kaynağı ve Kaynak Kodlaması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err="1" smtClean="0"/>
              <a:t>Chapter</a:t>
            </a:r>
            <a:r>
              <a:rPr lang="tr-TR" dirty="0" smtClean="0"/>
              <a:t> 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 err="1" smtClean="0"/>
              <a:t>Proakis</a:t>
            </a:r>
            <a:r>
              <a:rPr lang="tr-TR" dirty="0" smtClean="0"/>
              <a:t> , </a:t>
            </a:r>
            <a:r>
              <a:rPr lang="tr-TR" dirty="0" err="1" smtClean="0"/>
              <a:t>Salehi</a:t>
            </a:r>
            <a:r>
              <a:rPr lang="tr-TR" dirty="0" smtClean="0"/>
              <a:t> 2nd Ed.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tr-TR" dirty="0" smtClean="0"/>
              <a:t>6.1 Giriş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4744"/>
                <a:ext cx="8229600" cy="5328592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 smtClean="0"/>
                  <a:t>Amaç: Bilgi kaynağının çıktısını daha kompakt hale getirmek</a:t>
                </a:r>
              </a:p>
              <a:p>
                <a:pPr lvl="1"/>
                <a:r>
                  <a:rPr lang="tr-TR" dirty="0" smtClean="0"/>
                  <a:t>Daha kompakt – daha az bit gerektiren</a:t>
                </a:r>
              </a:p>
              <a:p>
                <a:pPr lvl="1"/>
                <a:r>
                  <a:rPr lang="tr-TR" dirty="0" smtClean="0"/>
                  <a:t>Daha az gecikme , hata oranı, enerji sarfiyatı</a:t>
                </a:r>
              </a:p>
              <a:p>
                <a:pPr lvl="1"/>
                <a:r>
                  <a:rPr lang="tr-TR" dirty="0" smtClean="0"/>
                  <a:t>Kaynak kodlaması  (Source </a:t>
                </a:r>
                <a:r>
                  <a:rPr lang="tr-TR" dirty="0" err="1" smtClean="0"/>
                  <a:t>Coding</a:t>
                </a:r>
                <a:r>
                  <a:rPr lang="tr-TR" dirty="0" smtClean="0"/>
                  <a:t>)</a:t>
                </a:r>
              </a:p>
              <a:p>
                <a:r>
                  <a:rPr lang="tr-TR" dirty="0" smtClean="0"/>
                  <a:t>Bilgi kaynağı – Rasgele</a:t>
                </a:r>
              </a:p>
              <a:p>
                <a:pPr lvl="1"/>
                <a:r>
                  <a:rPr lang="tr-TR" dirty="0" smtClean="0"/>
                  <a:t>Öyle olmasaydı iletmeye gerek kalmazdı</a:t>
                </a:r>
              </a:p>
              <a:p>
                <a:pPr lvl="1"/>
                <a:r>
                  <a:rPr lang="tr-TR" dirty="0" err="1" smtClean="0"/>
                  <a:t>Discrete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memoryless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source</a:t>
                </a:r>
                <a:r>
                  <a:rPr lang="tr-TR" dirty="0" smtClean="0"/>
                  <a:t> (Ayrık hafızasız kaynak, ör. A=(0,1) olasılık (p,1-p))</a:t>
                </a:r>
              </a:p>
              <a:p>
                <a:pPr lvl="1"/>
                <a:r>
                  <a:rPr lang="tr-TR" dirty="0" smtClean="0"/>
                  <a:t>Ne kadar rasgele ise o kadar bilgi içerir</a:t>
                </a:r>
              </a:p>
              <a:p>
                <a:pPr lvl="2"/>
                <a:r>
                  <a:rPr lang="tr-TR" dirty="0" smtClean="0"/>
                  <a:t>N olası  çıktı olsun</a:t>
                </a: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</a:rPr>
                      <m:t>,      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/>
                      </a:rPr>
                      <m:t>=1</m:t>
                    </m:r>
                  </m:oMath>
                </a14:m>
                <a:endParaRPr lang="tr-TR" dirty="0" smtClean="0"/>
              </a:p>
              <a:p>
                <a:pPr lvl="2"/>
                <a:r>
                  <a:rPr lang="tr-TR" dirty="0" err="1" smtClean="0"/>
                  <a:t>Entropi</a:t>
                </a:r>
                <a:r>
                  <a:rPr lang="tr-TR" dirty="0" smtClean="0"/>
                  <a:t> 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0" smtClean="0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e>
                    </m:func>
                  </m:oMath>
                </a14:m>
                <a:endParaRPr lang="tr-TR" dirty="0" smtClean="0"/>
              </a:p>
              <a:p>
                <a:pPr lvl="2"/>
                <a:r>
                  <a:rPr lang="tr-TR" dirty="0" smtClean="0"/>
                  <a:t>Örnek 6.1.2,6.1.3</a:t>
                </a:r>
              </a:p>
              <a:p>
                <a:pPr lvl="2"/>
                <a:r>
                  <a:rPr lang="tr-TR" dirty="0" err="1" smtClean="0"/>
                  <a:t>Entropi</a:t>
                </a:r>
                <a:r>
                  <a:rPr lang="tr-TR" dirty="0" smtClean="0"/>
                  <a:t> maksimum ne olabilir?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4744"/>
                <a:ext cx="8229600" cy="5328592"/>
              </a:xfrm>
              <a:blipFill rotWithShape="1">
                <a:blip r:embed="rId2"/>
                <a:stretch>
                  <a:fillRect l="-1185" t="-2288" b="-80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804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6.3 Kaynak kodlaması algoritmaları</a:t>
            </a:r>
            <a:endParaRPr lang="en-US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950" y="836712"/>
            <a:ext cx="8712200" cy="5009479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1. </a:t>
            </a:r>
            <a:r>
              <a:rPr lang="tr-TR" dirty="0" err="1" smtClean="0"/>
              <a:t>Huffman</a:t>
            </a:r>
            <a:r>
              <a:rPr lang="tr-TR" dirty="0" smtClean="0"/>
              <a:t> Algoritması (1952)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Sabit uzunlukta çıktılar değişken uzunlukta ikili bloklar halinde kodlanır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Senkronizasyon problemi çözülmeli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Daha yüksek olasılıklı çıktılar daha az bit ile kodlanır (Mors alfabesi gibi)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Örnek (</a:t>
            </a:r>
            <a:r>
              <a:rPr lang="tr-TR" dirty="0" err="1" smtClean="0"/>
              <a:t>Example</a:t>
            </a:r>
            <a:r>
              <a:rPr lang="tr-TR" dirty="0" smtClean="0"/>
              <a:t> 6.3.1):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1. kodda her kelime 1 ile biter. Kendinden eşzamanlı (self </a:t>
            </a:r>
            <a:r>
              <a:rPr lang="tr-TR" dirty="0" err="1" smtClean="0"/>
              <a:t>synchronizing</a:t>
            </a:r>
            <a:r>
              <a:rPr lang="tr-TR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2. kod da aynı şekilde , ama 1.si daha tercih edilir (anında - </a:t>
            </a:r>
            <a:r>
              <a:rPr lang="tr-TR" dirty="0" err="1" smtClean="0"/>
              <a:t>instantaneous</a:t>
            </a:r>
            <a:r>
              <a:rPr lang="tr-TR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1 </a:t>
            </a:r>
            <a:r>
              <a:rPr lang="tr-TR" dirty="0"/>
              <a:t>,</a:t>
            </a:r>
            <a:r>
              <a:rPr lang="tr-TR" dirty="0" smtClean="0"/>
              <a:t> 2 ve 3 tek şekilde çözülebilir (</a:t>
            </a:r>
            <a:r>
              <a:rPr lang="tr-TR" dirty="0" err="1" smtClean="0"/>
              <a:t>uniquely</a:t>
            </a:r>
            <a:r>
              <a:rPr lang="tr-TR" dirty="0" smtClean="0"/>
              <a:t> </a:t>
            </a:r>
            <a:r>
              <a:rPr lang="tr-TR" dirty="0" err="1" smtClean="0"/>
              <a:t>decodeable</a:t>
            </a:r>
            <a:r>
              <a:rPr lang="tr-TR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1 ve 3. kodlar ön eksiz (</a:t>
            </a:r>
            <a:r>
              <a:rPr lang="tr-TR" dirty="0" err="1" smtClean="0"/>
              <a:t>prefix-free</a:t>
            </a:r>
            <a:r>
              <a:rPr lang="tr-TR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3. kodun ortalama kelime uzunluğu daha az (Hesapla)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4. kod </a:t>
            </a:r>
            <a:r>
              <a:rPr lang="tr-TR" dirty="0" err="1" smtClean="0"/>
              <a:t>uniquely</a:t>
            </a:r>
            <a:r>
              <a:rPr lang="tr-TR" dirty="0" smtClean="0"/>
              <a:t> </a:t>
            </a:r>
            <a:r>
              <a:rPr lang="tr-TR" dirty="0" err="1" smtClean="0"/>
              <a:t>decodable</a:t>
            </a:r>
            <a:r>
              <a:rPr lang="tr-TR" dirty="0" smtClean="0"/>
              <a:t> değil (Ör. 110110)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3. kod: </a:t>
            </a:r>
            <a:r>
              <a:rPr lang="tr-TR" dirty="0" err="1" smtClean="0"/>
              <a:t>Huffman</a:t>
            </a:r>
            <a:r>
              <a:rPr lang="tr-TR" dirty="0" smtClean="0"/>
              <a:t> kodlaması ile kodlanmış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37112"/>
            <a:ext cx="3967361" cy="200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Huffman</a:t>
            </a:r>
            <a:r>
              <a:rPr lang="tr-TR" dirty="0" smtClean="0"/>
              <a:t> Algoritması</a:t>
            </a:r>
            <a:endParaRPr lang="en-US" dirty="0" smtClean="0"/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836711"/>
            <a:ext cx="4978896" cy="3335097"/>
          </a:xfrm>
          <a:blipFill rotWithShape="1">
            <a:blip r:embed="rId2"/>
            <a:stretch>
              <a:fillRect l="-979" t="-2559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052513"/>
            <a:ext cx="3532188" cy="565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71950"/>
            <a:ext cx="52197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Lempel-Ziv</a:t>
            </a:r>
            <a:r>
              <a:rPr lang="tr-TR" dirty="0" smtClean="0"/>
              <a:t> Algoritması (1977-78)</a:t>
            </a:r>
            <a:endParaRPr lang="en-US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850" y="908050"/>
            <a:ext cx="8496300" cy="5617294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Lempel-Ziv’in</a:t>
            </a:r>
            <a:r>
              <a:rPr lang="tr-TR" dirty="0" smtClean="0"/>
              <a:t> üstünlükleri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Kaynak çıktı olasılıklarını bilmek zorunda değiliz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Kaynak hafızalı olabilir (Bu durumda </a:t>
            </a:r>
            <a:r>
              <a:rPr lang="tr-TR" dirty="0" err="1" smtClean="0"/>
              <a:t>Huffman</a:t>
            </a:r>
            <a:r>
              <a:rPr lang="tr-TR" dirty="0" smtClean="0"/>
              <a:t> karmaşıklığı artar)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Lempel-Ziv</a:t>
            </a:r>
            <a:r>
              <a:rPr lang="tr-TR" dirty="0" smtClean="0"/>
              <a:t> kaynak istatistiğinden bağımsızdır (</a:t>
            </a:r>
            <a:r>
              <a:rPr lang="tr-TR" dirty="0" err="1" smtClean="0"/>
              <a:t>universal</a:t>
            </a:r>
            <a:r>
              <a:rPr lang="tr-TR" dirty="0" smtClean="0"/>
              <a:t>)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Variable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fixed</a:t>
            </a:r>
            <a:r>
              <a:rPr lang="tr-TR" dirty="0" smtClean="0"/>
              <a:t> </a:t>
            </a:r>
            <a:r>
              <a:rPr lang="tr-TR" dirty="0" err="1" smtClean="0"/>
              <a:t>length</a:t>
            </a:r>
            <a:r>
              <a:rPr lang="tr-TR" dirty="0" smtClean="0"/>
              <a:t> </a:t>
            </a:r>
            <a:r>
              <a:rPr lang="tr-TR" dirty="0" err="1" smtClean="0"/>
              <a:t>code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Kullanım: </a:t>
            </a:r>
            <a:r>
              <a:rPr lang="tr-TR" dirty="0" err="1" smtClean="0"/>
              <a:t>Compress</a:t>
            </a:r>
            <a:r>
              <a:rPr lang="tr-TR" dirty="0" smtClean="0"/>
              <a:t> ve </a:t>
            </a:r>
            <a:r>
              <a:rPr lang="tr-TR" dirty="0" err="1" smtClean="0"/>
              <a:t>uncompress</a:t>
            </a:r>
            <a:r>
              <a:rPr lang="tr-TR" dirty="0" smtClean="0"/>
              <a:t> komutları (UNIX), </a:t>
            </a:r>
            <a:r>
              <a:rPr lang="tr-TR" dirty="0" err="1" smtClean="0"/>
              <a:t>Zip</a:t>
            </a:r>
            <a:r>
              <a:rPr lang="tr-TR" dirty="0" smtClean="0"/>
              <a:t> vs..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0100001100001010000010100000110000010100001001001</a:t>
            </a:r>
            <a:endParaRPr lang="tr-TR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Kaynak çıktısı baştan itibaren harf </a:t>
            </a:r>
            <a:r>
              <a:rPr lang="tr-TR" dirty="0" err="1" smtClean="0"/>
              <a:t>harf</a:t>
            </a:r>
            <a:r>
              <a:rPr lang="tr-TR" dirty="0" smtClean="0"/>
              <a:t> kontrol edilir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Her yeni dizi kaydedilir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0, 1, 00, 001, 10, 000, 101, 0000, 01, 010, 00001, 100, 0001, 0100, 0010,</a:t>
            </a:r>
            <a:r>
              <a:rPr lang="tr-TR" dirty="0" smtClean="0"/>
              <a:t> </a:t>
            </a:r>
            <a:r>
              <a:rPr lang="en-US" dirty="0" smtClean="0"/>
              <a:t>01001, . . . .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Sırasıyla 0001, 0010, 0011, 0100, 0101, 0110, 0111 … olarak numaralandırılır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Her yeni kelime kodlanırken «eski kelimenin numarası + yeni harf» olarak kodlanır (bkz. bir sonraki slayt).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Uzunluk arttıkça verimi artar.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Problem: Numaralar kaç bit olacak?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Bir </a:t>
            </a:r>
            <a:r>
              <a:rPr lang="tr-TR" dirty="0" err="1" smtClean="0"/>
              <a:t>window</a:t>
            </a:r>
            <a:r>
              <a:rPr lang="tr-TR" dirty="0" smtClean="0"/>
              <a:t> tekniği kullanılır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Lempel</a:t>
            </a:r>
            <a:r>
              <a:rPr lang="tr-TR" dirty="0" smtClean="0"/>
              <a:t> </a:t>
            </a:r>
            <a:r>
              <a:rPr lang="tr-TR" dirty="0" err="1" smtClean="0"/>
              <a:t>Ziv</a:t>
            </a:r>
            <a:r>
              <a:rPr lang="tr-TR" dirty="0" smtClean="0"/>
              <a:t> Prosedürü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019" y="1541682"/>
            <a:ext cx="5375237" cy="544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9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tr-TR" dirty="0"/>
              <a:t>6.5 </a:t>
            </a:r>
            <a:r>
              <a:rPr lang="tr-TR" dirty="0" err="1"/>
              <a:t>Nicemleme</a:t>
            </a:r>
            <a:r>
              <a:rPr lang="tr-TR" dirty="0"/>
              <a:t> (</a:t>
            </a:r>
            <a:r>
              <a:rPr lang="tr-TR" dirty="0" err="1"/>
              <a:t>Quantization</a:t>
            </a:r>
            <a:r>
              <a:rPr lang="tr-TR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smtClean="0"/>
                  <a:t>Analog veriyi kodlamak için sonsuz bit gerekir</a:t>
                </a:r>
              </a:p>
              <a:p>
                <a:r>
                  <a:rPr lang="tr-TR" dirty="0" smtClean="0"/>
                  <a:t>Çözüm : </a:t>
                </a:r>
                <a:r>
                  <a:rPr lang="tr-TR" dirty="0" err="1" smtClean="0"/>
                  <a:t>nicemleme</a:t>
                </a:r>
                <a:r>
                  <a:rPr lang="tr-TR" dirty="0" smtClean="0"/>
                  <a:t> (</a:t>
                </a:r>
                <a:r>
                  <a:rPr lang="tr-TR" dirty="0" err="1" smtClean="0"/>
                  <a:t>quantization</a:t>
                </a:r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Kaynaktan çıkan analog sayıları belli ayrık seviyelere eşlemek</a:t>
                </a:r>
              </a:p>
              <a:p>
                <a:pPr lvl="1"/>
                <a:r>
                  <a:rPr lang="tr-TR" dirty="0" smtClean="0"/>
                  <a:t>Mutlaka kayıp olacaktır – Amaç minimum kayıp</a:t>
                </a:r>
              </a:p>
              <a:p>
                <a:r>
                  <a:rPr lang="tr-TR" dirty="0" smtClean="0"/>
                  <a:t>Türleri</a:t>
                </a:r>
              </a:p>
              <a:p>
                <a:pPr lvl="1"/>
                <a:r>
                  <a:rPr lang="tr-TR" dirty="0" err="1" smtClean="0"/>
                  <a:t>Skaler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nicemleme</a:t>
                </a:r>
                <a:r>
                  <a:rPr lang="tr-TR" dirty="0" smtClean="0"/>
                  <a:t> -  her çıktıyı ayrı ayrı kodlamak</a:t>
                </a:r>
              </a:p>
              <a:p>
                <a:pPr lvl="1"/>
                <a:r>
                  <a:rPr lang="tr-TR" dirty="0" err="1" smtClean="0"/>
                  <a:t>Vektörel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nicemleme</a:t>
                </a:r>
                <a:r>
                  <a:rPr lang="tr-TR" dirty="0" smtClean="0"/>
                  <a:t> – gruplar halinde kodlamak</a:t>
                </a:r>
              </a:p>
              <a:p>
                <a:r>
                  <a:rPr lang="tr-TR" dirty="0" err="1" smtClean="0"/>
                  <a:t>Skaler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nicemleme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Reel sayılar kümesini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𝑘</m:t>
                    </m:r>
                    <m:r>
                      <a:rPr lang="tr-TR" b="0" i="1" smtClean="0">
                        <a:latin typeface="Cambria Math"/>
                      </a:rPr>
                      <m:t>=1..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tr-TR" dirty="0" smtClean="0"/>
                  <a:t>,alt kümelerine bölüp her kümeyi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 smtClean="0"/>
                  <a:t> sayısı ile ifade etmek .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N adet seviye en fazla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</m:func>
                  </m:oMath>
                </a14:m>
                <a:r>
                  <a:rPr lang="tr-TR" dirty="0" smtClean="0"/>
                  <a:t> adet bit ile ifade edilir</a:t>
                </a:r>
              </a:p>
              <a:p>
                <a:pPr lvl="2"/>
                <a:r>
                  <a:rPr lang="tr-TR" dirty="0" err="1" smtClean="0"/>
                  <a:t>Nicemleme</a:t>
                </a:r>
                <a:r>
                  <a:rPr lang="tr-TR" dirty="0" smtClean="0"/>
                  <a:t> gürültüsü oluşur (</a:t>
                </a:r>
                <a:r>
                  <a:rPr lang="tr-TR" dirty="0" err="1" smtClean="0"/>
                  <a:t>quantization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distortion</a:t>
                </a:r>
                <a:r>
                  <a:rPr lang="tr-TR" dirty="0" smtClean="0"/>
                  <a:t>)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  <a:blipFill>
                <a:blip r:embed="rId2"/>
                <a:stretch>
                  <a:fillRect l="-1481" t="-3037" b="-17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216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570163"/>
            <a:ext cx="47434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tr-TR" dirty="0" smtClean="0"/>
              <a:t>6.5.1. </a:t>
            </a:r>
            <a:r>
              <a:rPr lang="tr-TR" dirty="0" err="1" smtClean="0"/>
              <a:t>Skaler</a:t>
            </a:r>
            <a:r>
              <a:rPr lang="tr-TR" dirty="0" smtClean="0"/>
              <a:t> </a:t>
            </a:r>
            <a:r>
              <a:rPr lang="tr-TR" dirty="0" err="1" smtClean="0"/>
              <a:t>Nicemleme</a:t>
            </a:r>
            <a:endParaRPr lang="tr-TR" dirty="0" smtClean="0"/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79512" y="1052736"/>
            <a:ext cx="6564519" cy="5540102"/>
          </a:xfrm>
          <a:blipFill rotWithShape="1">
            <a:blip r:embed="rId3"/>
            <a:stretch>
              <a:fillRect l="-2043" t="-1430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tr-TR" dirty="0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tr-TR" dirty="0" smtClean="0"/>
              <a:t>6.5.1 </a:t>
            </a:r>
            <a:r>
              <a:rPr lang="tr-TR" dirty="0" err="1" smtClean="0"/>
              <a:t>Skaler</a:t>
            </a:r>
            <a:r>
              <a:rPr lang="tr-TR" dirty="0" smtClean="0"/>
              <a:t> </a:t>
            </a:r>
            <a:r>
              <a:rPr lang="tr-TR" dirty="0" err="1"/>
              <a:t>Nicemleme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935288"/>
                <a:ext cx="8229600" cy="3190875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 smtClean="0"/>
                  <a:t>Rate-</a:t>
                </a:r>
                <a:r>
                  <a:rPr lang="tr-TR" dirty="0" err="1" smtClean="0"/>
                  <a:t>Distortion</a:t>
                </a:r>
                <a:r>
                  <a:rPr lang="tr-TR" dirty="0" smtClean="0"/>
                  <a:t> (Hız-Bozulma) Fonksiyonu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𝑅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𝑏𝑖𝑡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ö</m:t>
                        </m:r>
                        <m:r>
                          <a:rPr lang="tr-TR" b="0" i="1" smtClean="0">
                            <a:latin typeface="Cambria Math"/>
                          </a:rPr>
                          <m:t>𝑟𝑛𝑒𝑘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tr-TR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𝐷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=6.25</m:t>
                    </m:r>
                  </m:oMath>
                </a14:m>
                <a:r>
                  <a:rPr lang="tr-TR" dirty="0" smtClean="0"/>
                  <a:t> (</a:t>
                </a:r>
                <a:r>
                  <a:rPr lang="tr-TR" dirty="0" err="1" smtClean="0"/>
                  <a:t>Section</a:t>
                </a:r>
                <a:r>
                  <a:rPr lang="tr-TR" dirty="0" smtClean="0"/>
                  <a:t> 6.4 - İşlemiyoruz)</a:t>
                </a:r>
              </a:p>
              <a:p>
                <a:pPr lvl="1"/>
                <a:r>
                  <a:rPr lang="tr-TR" dirty="0" smtClean="0"/>
                  <a:t>Çok iyimser bir alt sınır (uygun sınırlar ve uzun bloklar)</a:t>
                </a:r>
              </a:p>
              <a:p>
                <a:r>
                  <a:rPr lang="tr-TR" dirty="0" smtClean="0"/>
                  <a:t>SQNR – </a:t>
                </a:r>
                <a:r>
                  <a:rPr lang="tr-TR" dirty="0" err="1" smtClean="0"/>
                  <a:t>Signal</a:t>
                </a:r>
                <a:r>
                  <a:rPr lang="tr-TR" dirty="0" smtClean="0"/>
                  <a:t>/ </a:t>
                </a:r>
                <a:r>
                  <a:rPr lang="tr-TR" dirty="0" err="1" smtClean="0"/>
                  <a:t>Quantization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Noise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Ratio</a:t>
                </a:r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𝑆𝑄𝑁𝑅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𝐸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) 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𝐸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(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𝑄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) </m:t>
                        </m:r>
                      </m:den>
                    </m:f>
                  </m:oMath>
                </a14:m>
                <a:endParaRPr lang="tr-TR" dirty="0" smtClean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935288"/>
                <a:ext cx="8229600" cy="3190875"/>
              </a:xfrm>
              <a:blipFill>
                <a:blip r:embed="rId2"/>
                <a:stretch>
                  <a:fillRect l="-1481" t="-2294" r="-51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8200"/>
            <a:ext cx="67722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097088"/>
            <a:ext cx="63627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710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634618"/>
            <a:ext cx="87849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L=8; 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Nicemleyici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seviye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sayýsý</a:t>
            </a:r>
            <a:endParaRPr lang="tr-T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t=0:1/1000:0.2; 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Ornekleme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periyodu T0=1/1000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aralýðý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ile 0.2 saniyelik </a:t>
            </a:r>
          </a:p>
          <a:p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%bir zaman ekseni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tanýmlanmaktadýr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x=2*sin(100*pi*t);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iþaret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tanýmlanmaktadýr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stem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(t,x,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'k'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500" dirty="0" err="1">
                <a:solidFill>
                  <a:srgbClr val="A020F0"/>
                </a:solidFill>
                <a:latin typeface="Courier New" panose="02070309020205020404" pitchFamily="49" charset="0"/>
              </a:rPr>
              <a:t>filled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%x sinyalini zaman eksenine göre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ayrýk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biçimde çiz</a:t>
            </a: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hold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þekli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tut</a:t>
            </a:r>
          </a:p>
          <a:p>
            <a:r>
              <a:rPr lang="fr-F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xmax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=max(abs(x));  </a:t>
            </a:r>
            <a:r>
              <a:rPr lang="fr-F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fr-F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sinyalin</a:t>
            </a:r>
            <a:r>
              <a:rPr lang="fr-F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maksimum</a:t>
            </a:r>
            <a:r>
              <a:rPr lang="fr-F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deðerini</a:t>
            </a:r>
            <a:r>
              <a:rPr lang="fr-F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bul</a:t>
            </a:r>
            <a:endParaRPr lang="fr-F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delta=2*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xmax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/L;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Nicemleyici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adým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aralýðý</a:t>
            </a:r>
            <a:endParaRPr lang="tr-T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partition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=-(L/2-1)*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delta:delta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: (L/2-1)*delta;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%L-1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adetgiriþ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eþik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seviyesi</a:t>
            </a:r>
          </a:p>
          <a:p>
            <a:r>
              <a:rPr lang="fr-F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%partition=-1.5000 -1.0000 -0.5000   0  0.5000  1.0000  1.5000</a:t>
            </a: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codebook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=-((L-1)*delta/2):delta: ((L-1)*delta/2);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%L adet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çýkýþ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seviyesi</a:t>
            </a:r>
          </a:p>
          <a:p>
            <a:r>
              <a:rPr lang="nl-NL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%codebook=-1.7500   -1.2500   -0.7500   -0.2500    0.2500    0.7500 1.2500</a:t>
            </a:r>
          </a:p>
          <a:p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%1.7500</a:t>
            </a:r>
          </a:p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[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indx,xq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quantiz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x,partition,codebook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%sinyali nicemle</a:t>
            </a:r>
          </a:p>
          <a:p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ayrýntýlý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bilgi için '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help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quantix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' yaz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indx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: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nicemlenen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sinyalin</a:t>
            </a:r>
          </a:p>
          <a:p>
            <a:r>
              <a:rPr lang="da-DK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%nicemleme seviye indeksi xq: nicemlenen sinyalin nicemleme deðerleri</a:t>
            </a: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stem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(t,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xq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'r'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500" dirty="0" err="1">
                <a:solidFill>
                  <a:srgbClr val="A020F0"/>
                </a:solidFill>
                <a:latin typeface="Courier New" panose="02070309020205020404" pitchFamily="49" charset="0"/>
              </a:rPr>
              <a:t>filled</a:t>
            </a:r>
            <a:r>
              <a:rPr lang="tr-TR" sz="15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) 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nicemlenmiþ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iþareti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ayrýk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biçimde çiz</a:t>
            </a:r>
          </a:p>
          <a:p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hata=x-</a:t>
            </a:r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xq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okkh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=var(hata);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%ortalama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karesel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okkh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=0.0255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çýkmaktadýr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. Hesaplamayla bulunan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deðer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nedir?</a:t>
            </a:r>
          </a:p>
          <a:p>
            <a:r>
              <a:rPr lang="tr-T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=10*log10(var(x)/var(hata)) 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%sinyal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gürültüsü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oraný</a:t>
            </a:r>
            <a:endParaRPr lang="tr-TR" sz="15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snr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=18.9491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bulunmaktadýr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. Teorik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deðer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5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kaçtýr</a:t>
            </a:r>
            <a:r>
              <a:rPr lang="tr-TR" sz="1500" dirty="0">
                <a:solidFill>
                  <a:srgbClr val="228B22"/>
                </a:solidFill>
                <a:latin typeface="Courier New" panose="020703090202050204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65339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tr-TR" dirty="0" smtClean="0"/>
              <a:t>6.5.1 </a:t>
            </a:r>
            <a:r>
              <a:rPr lang="tr-TR" dirty="0" err="1" smtClean="0"/>
              <a:t>Skaler</a:t>
            </a:r>
            <a:r>
              <a:rPr lang="tr-TR" dirty="0" smtClean="0"/>
              <a:t> </a:t>
            </a:r>
            <a:r>
              <a:rPr lang="tr-TR" dirty="0" err="1" smtClean="0"/>
              <a:t>Nicemleme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052737"/>
                <a:ext cx="8784976" cy="31683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 smtClean="0"/>
                  <a:t>Düzgün (</a:t>
                </a:r>
                <a:r>
                  <a:rPr lang="tr-TR" dirty="0" err="1" smtClean="0"/>
                  <a:t>Uniform</a:t>
                </a:r>
                <a:r>
                  <a:rPr lang="tr-TR" dirty="0" smtClean="0"/>
                  <a:t>) </a:t>
                </a:r>
                <a:r>
                  <a:rPr lang="tr-TR" dirty="0" err="1" smtClean="0"/>
                  <a:t>Nicemleme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Baş ve son dışında her bölge eşit uzunlukta</a:t>
                </a:r>
              </a:p>
              <a:p>
                <a:r>
                  <a:rPr lang="tr-TR" dirty="0" smtClean="0"/>
                  <a:t>N çift sayı ise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𝐷</m:t>
                    </m:r>
                    <m:r>
                      <a:rPr lang="tr-TR" b="0" i="1" smtClean="0">
                        <a:latin typeface="Cambria Math"/>
                      </a:rPr>
                      <m:t>=2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Δ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  <m:r>
                          <a:rPr lang="tr-TR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nary>
                          <m:nary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23"/>
                                      </m:rP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num>
                                  <m:den>
                                    <m:r>
                                      <m:rPr>
                                        <m:brk m:alnAt="23"/>
                                      </m:rP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tr-TR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e>
                            </m:d>
                          </m:sub>
                          <m:sup>
                            <m:r>
                              <m:rPr>
                                <m:brk m:alnAt="23"/>
                              </m:rPr>
                              <a:rPr lang="tr-TR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23"/>
                                      </m:rP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num>
                                  <m:den>
                                    <m:r>
                                      <m:rPr>
                                        <m:brk m:alnAt="23"/>
                                      </m:rPr>
                                      <a:rPr lang="tr-TR" i="1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tr-TR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sup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tr-TR" i="1">
                                <a:latin typeface="Cambria Math"/>
                              </a:rPr>
                              <m:t>(</m:t>
                            </m:r>
                            <m:r>
                              <a:rPr lang="tr-TR" i="1">
                                <a:latin typeface="Cambria Math"/>
                              </a:rPr>
                              <m:t>𝑥</m:t>
                            </m:r>
                            <m:r>
                              <a:rPr lang="tr-TR" i="1">
                                <a:latin typeface="Cambria Math"/>
                              </a:rPr>
                              <m:t>)</m:t>
                            </m:r>
                            <m:r>
                              <a:rPr lang="tr-TR" i="1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e>
                    </m:nary>
                  </m:oMath>
                </a14:m>
                <a:endParaRPr lang="tr-TR" dirty="0" smtClean="0"/>
              </a:p>
              <a:p>
                <a:r>
                  <a:rPr lang="tr-TR" dirty="0" smtClean="0"/>
                  <a:t>N tek sayı ise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+1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tr-TR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tr-TR" dirty="0" smtClean="0"/>
                  <a:t> olur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052737"/>
                <a:ext cx="8784976" cy="3168351"/>
              </a:xfrm>
              <a:blipFill rotWithShape="1">
                <a:blip r:embed="rId2"/>
                <a:stretch>
                  <a:fillRect l="-763" t="-308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245565"/>
            <a:ext cx="3960440" cy="342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11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tr-TR" dirty="0" smtClean="0"/>
              <a:t>6.5.1 </a:t>
            </a:r>
            <a:r>
              <a:rPr lang="tr-TR" dirty="0" err="1" smtClean="0"/>
              <a:t>Skaler</a:t>
            </a:r>
            <a:r>
              <a:rPr lang="tr-TR" dirty="0" smtClean="0"/>
              <a:t> </a:t>
            </a:r>
            <a:r>
              <a:rPr lang="tr-TR" dirty="0" err="1" smtClean="0"/>
              <a:t>Nicemleme</a:t>
            </a:r>
            <a:endParaRPr lang="tr-TR" dirty="0" smtClean="0"/>
          </a:p>
        </p:txBody>
      </p:sp>
      <p:sp>
        <p:nvSpPr>
          <p:cNvPr id="11267" name="İçerik Yer Tutucusu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321175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tr-TR" dirty="0" smtClean="0"/>
              <a:t>Düzgün olmayan </a:t>
            </a:r>
            <a:r>
              <a:rPr lang="tr-TR" dirty="0" err="1" smtClean="0"/>
              <a:t>nicemleme</a:t>
            </a:r>
            <a:endParaRPr lang="tr-TR" dirty="0" smtClean="0"/>
          </a:p>
          <a:p>
            <a:pPr lvl="1" eaLnBrk="1" hangingPunct="1">
              <a:defRPr/>
            </a:pPr>
            <a:r>
              <a:rPr lang="tr-TR" dirty="0" err="1" smtClean="0"/>
              <a:t>Nicemleme</a:t>
            </a:r>
            <a:r>
              <a:rPr lang="tr-TR" dirty="0" smtClean="0"/>
              <a:t> sınırları, </a:t>
            </a:r>
            <a:r>
              <a:rPr lang="tr-TR" dirty="0" err="1" smtClean="0"/>
              <a:t>nicemlenmiş</a:t>
            </a:r>
            <a:r>
              <a:rPr lang="tr-TR" dirty="0" smtClean="0"/>
              <a:t> ardışık değerlerin tam ortasıdır (sayfa 297)</a:t>
            </a:r>
          </a:p>
          <a:p>
            <a:pPr lvl="1" eaLnBrk="1" hangingPunct="1">
              <a:defRPr/>
            </a:pPr>
            <a:r>
              <a:rPr lang="tr-TR" dirty="0" smtClean="0"/>
              <a:t>Bir bölgeye karşılık gelen </a:t>
            </a:r>
            <a:r>
              <a:rPr lang="tr-TR" dirty="0" err="1" smtClean="0"/>
              <a:t>nicemlenmiş</a:t>
            </a:r>
            <a:r>
              <a:rPr lang="tr-TR" dirty="0" smtClean="0"/>
              <a:t> değer, o sinyalin bölge üzerindeki beklenen değeri olmalıdır (sayfa 297).</a:t>
            </a:r>
          </a:p>
          <a:p>
            <a:pPr eaLnBrk="1" hangingPunct="1">
              <a:defRPr/>
            </a:pPr>
            <a:r>
              <a:rPr lang="tr-TR" dirty="0" smtClean="0"/>
              <a:t>Optimal </a:t>
            </a:r>
            <a:r>
              <a:rPr lang="tr-TR" dirty="0" err="1" smtClean="0"/>
              <a:t>nicemleyici</a:t>
            </a:r>
            <a:endParaRPr lang="tr-TR" dirty="0" smtClean="0"/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tr-TR" dirty="0" smtClean="0"/>
              <a:t>Eşit aralıklı </a:t>
            </a:r>
            <a:r>
              <a:rPr lang="tr-TR" dirty="0" err="1" smtClean="0"/>
              <a:t>nicemleme</a:t>
            </a:r>
            <a:r>
              <a:rPr lang="tr-TR" dirty="0" smtClean="0"/>
              <a:t> bölgelerinden başla</a:t>
            </a:r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tr-TR" dirty="0" smtClean="0"/>
              <a:t>Her bölgede beklenen değerleri bul 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err="1" smtClean="0">
                <a:sym typeface="Wingdings" pitchFamily="2" charset="2"/>
              </a:rPr>
              <a:t>nicemlenen</a:t>
            </a:r>
            <a:r>
              <a:rPr lang="tr-TR" dirty="0" smtClean="0">
                <a:sym typeface="Wingdings" pitchFamily="2" charset="2"/>
              </a:rPr>
              <a:t> değerler</a:t>
            </a:r>
          </a:p>
          <a:p>
            <a:pPr marL="971550" lvl="1" indent="-514350" eaLnBrk="1" hangingPunct="1">
              <a:buFont typeface="+mj-lt"/>
              <a:buAutoNum type="arabicPeriod"/>
              <a:defRPr/>
            </a:pPr>
            <a:r>
              <a:rPr lang="tr-TR" dirty="0" smtClean="0">
                <a:sym typeface="Wingdings" pitchFamily="2" charset="2"/>
              </a:rPr>
              <a:t>Bu </a:t>
            </a:r>
            <a:r>
              <a:rPr lang="tr-TR" dirty="0" err="1" smtClean="0">
                <a:sym typeface="Wingdings" pitchFamily="2" charset="2"/>
              </a:rPr>
              <a:t>nicemlenen</a:t>
            </a:r>
            <a:r>
              <a:rPr lang="tr-TR" dirty="0" smtClean="0">
                <a:sym typeface="Wingdings" pitchFamily="2" charset="2"/>
              </a:rPr>
              <a:t> ardışık değerlerin ortasını </a:t>
            </a:r>
            <a:r>
              <a:rPr lang="tr-TR" dirty="0" err="1" smtClean="0">
                <a:sym typeface="Wingdings" pitchFamily="2" charset="2"/>
              </a:rPr>
              <a:t>nicemleme</a:t>
            </a:r>
            <a:r>
              <a:rPr lang="tr-TR" dirty="0" smtClean="0">
                <a:sym typeface="Wingdings" pitchFamily="2" charset="2"/>
              </a:rPr>
              <a:t> sınırları olarak belirle ve 1. adıma dön</a:t>
            </a:r>
            <a:endParaRPr lang="tr-TR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608638"/>
            <a:ext cx="805338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1028343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L=16;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Nicemleyici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seviye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sayýsý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x=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randn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(1,100000); 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%Normal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daðýlýmlý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bir sinyal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oluþturuldu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[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partition,codebook,distor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lloyds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x,L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nicemnleyici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parametreleri tespit </a:t>
            </a: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           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 ediliyor. "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help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lloyds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"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yazýnýz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vg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=-5:0.001:5;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%(-5,5)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aralýðýnda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giriþ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sinyali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oluþturuluyor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[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indx,vc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quantiz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vg,partition,codebook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Giriþ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sinyali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nicemleniyor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plot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(vg,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vc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dirty="0">
                <a:solidFill>
                  <a:srgbClr val="A020F0"/>
                </a:solidFill>
                <a:latin typeface="Courier New" panose="02070309020205020404" pitchFamily="49" charset="0"/>
              </a:rPr>
              <a:t>'.k'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Giriþ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çýkýþ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iliþkisi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çizidirildi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803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tr-TR" dirty="0" smtClean="0"/>
              <a:t>6.5.2 </a:t>
            </a:r>
            <a:r>
              <a:rPr lang="tr-TR" dirty="0" err="1" smtClean="0"/>
              <a:t>Vektörel</a:t>
            </a:r>
            <a:r>
              <a:rPr lang="tr-TR" dirty="0" smtClean="0"/>
              <a:t> </a:t>
            </a:r>
            <a:r>
              <a:rPr lang="tr-TR" dirty="0" err="1" smtClean="0"/>
              <a:t>Nicemleme</a:t>
            </a:r>
            <a:endParaRPr lang="en-US" dirty="0" smtClean="0"/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51520" y="1052736"/>
            <a:ext cx="5743105" cy="5544616"/>
          </a:xfrm>
          <a:blipFill rotWithShape="1">
            <a:blip r:embed="rId2"/>
            <a:stretch>
              <a:fillRect l="-1699" t="-2200" r="-849"/>
            </a:stretch>
          </a:blipFill>
          <a:extLst/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771" y="3822696"/>
            <a:ext cx="275272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622" y="1532767"/>
            <a:ext cx="3009874" cy="197221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tr-TR" smtClean="0"/>
              <a:t>6.6 Dalga Şekli Kodlama</a:t>
            </a:r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052736"/>
            <a:ext cx="8229600" cy="5073427"/>
          </a:xfrm>
          <a:blipFill rotWithShape="1">
            <a:blip r:embed="rId2"/>
            <a:stretch>
              <a:fillRect l="-1630" t="-1563" r="-2148" b="-12981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6.6 Dalga Şekli Kodlama</a:t>
            </a:r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1">
            <a:blip r:embed="rId2"/>
            <a:stretch>
              <a:fillRect l="-1630" t="-1752" r="-296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865813"/>
            <a:ext cx="766445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tr-TR" dirty="0" smtClean="0"/>
              <a:t>6.6 Dalga Şekli Kodlama</a:t>
            </a:r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052737"/>
            <a:ext cx="8229600" cy="4536503"/>
          </a:xfrm>
          <a:blipFill rotWithShape="1">
            <a:blip r:embed="rId2"/>
            <a:stretch>
              <a:fillRect l="-1481" t="-2688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729288"/>
            <a:ext cx="8847138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49602" y="764704"/>
            <a:ext cx="89644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%PCM ÖRNEK 3_8</a:t>
            </a:r>
          </a:p>
          <a:p>
            <a:r>
              <a:rPr lang="tr-TR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L=8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 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Nicemleyici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seviye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sayýsý</a:t>
            </a:r>
            <a:endParaRPr lang="tr-TR" sz="1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t_input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input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400" dirty="0" err="1">
                <a:solidFill>
                  <a:srgbClr val="A020F0"/>
                </a:solidFill>
                <a:latin typeface="Courier New" panose="02070309020205020404" pitchFamily="49" charset="0"/>
              </a:rPr>
              <a:t>kayýt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 sürenizi (saniye) giriniz '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Fs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=8000;nBits=24;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recObj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audiorecorder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Fs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nBits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, 1); 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%komut penceresine "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doc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                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audiorecorder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" yazarak bilgi </a:t>
            </a: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                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%alabilirsiniz.  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'Start </a:t>
            </a:r>
            <a:r>
              <a:rPr lang="tr-TR" sz="1400" dirty="0" err="1">
                <a:solidFill>
                  <a:srgbClr val="A020F0"/>
                </a:solidFill>
                <a:latin typeface="Courier New" panose="02070309020205020404" pitchFamily="49" charset="0"/>
              </a:rPr>
              <a:t>speaking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.'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recordblocking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recObj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t_input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400" dirty="0" err="1">
                <a:solidFill>
                  <a:srgbClr val="A020F0"/>
                </a:solidFill>
                <a:latin typeface="Courier New" panose="02070309020205020404" pitchFamily="49" charset="0"/>
              </a:rPr>
              <a:t>End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 of </a:t>
            </a:r>
            <a:r>
              <a:rPr lang="tr-TR" sz="1400" dirty="0" err="1">
                <a:solidFill>
                  <a:srgbClr val="A020F0"/>
                </a:solidFill>
                <a:latin typeface="Courier New" panose="02070309020205020404" pitchFamily="49" charset="0"/>
              </a:rPr>
              <a:t>Recording</a:t>
            </a:r>
            <a:r>
              <a:rPr lang="tr-TR" sz="1400" dirty="0">
                <a:solidFill>
                  <a:srgbClr val="A020F0"/>
                </a:solidFill>
                <a:latin typeface="Courier New" panose="02070309020205020404" pitchFamily="49" charset="0"/>
              </a:rPr>
              <a:t>.'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Play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back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the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recording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recObj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Store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data in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double-precision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array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myRecording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getaudiodata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recObj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x =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myRecording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xmax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abs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(x)); 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normalize</a:t>
            </a:r>
            <a:endParaRPr lang="tr-TR" sz="1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x=x'/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xmax;xmax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=1;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plot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(x);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%ses sinyalini çizdir. düzgün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daðýlýmlý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olmadýðý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görülmektedir.</a:t>
            </a: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delta=2*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xmax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/L;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birbiçimli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Nicemleyici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adým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aralýðý</a:t>
            </a:r>
            <a:endParaRPr lang="tr-TR" sz="1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partition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=-(L/2-1)*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delta:delta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: (L/2-1)*delta;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%L-1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adetgiriþ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eþik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seviyesi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codebook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=-((L-1)*delta/2):delta: ((L-1)*delta/2);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%L adet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çýkýþ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seviyesi</a:t>
            </a:r>
          </a:p>
          <a:p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[indx1,xq]=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quantiz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x,partition,codebook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%ses sinyalini nicemle</a:t>
            </a:r>
          </a:p>
          <a:p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ayrýntýlý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bilgi için '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help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quantiz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' yaz indx1: </a:t>
            </a:r>
            <a:r>
              <a:rPr lang="tr-TR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nicemlenen</a:t>
            </a:r>
            <a:r>
              <a:rPr lang="tr-T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sinyalin</a:t>
            </a:r>
          </a:p>
          <a:p>
            <a:r>
              <a:rPr lang="da-DK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%nicemleme seviye indeksi xq: nicemlenen sinyalin nicemleme deðerleri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pause</a:t>
            </a:r>
            <a:endParaRPr lang="tr-TR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player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audioplayer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xq,Fs,L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plot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xq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</a:t>
            </a:r>
            <a:r>
              <a:rPr lang="tr-TR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player</a:t>
            </a:r>
            <a:r>
              <a:rPr lang="tr-TR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endParaRPr lang="tr-TR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40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474345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hata1=x-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xq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okkh1=var(hata1);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%ortalama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karesel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makshata1=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abs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(hata1));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%maksimum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xc=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compand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(x,87.6,1,</a:t>
            </a:r>
            <a:r>
              <a:rPr lang="tr-TR" dirty="0">
                <a:solidFill>
                  <a:srgbClr val="A020F0"/>
                </a:solidFill>
                <a:latin typeface="Courier New" panose="02070309020205020404" pitchFamily="49" charset="0"/>
              </a:rPr>
              <a:t>'A/</a:t>
            </a:r>
            <a:r>
              <a:rPr lang="tr-TR" dirty="0" err="1">
                <a:solidFill>
                  <a:srgbClr val="A020F0"/>
                </a:solidFill>
                <a:latin typeface="Courier New" panose="02070309020205020404" pitchFamily="49" charset="0"/>
              </a:rPr>
              <a:t>compressor</a:t>
            </a:r>
            <a:r>
              <a:rPr lang="tr-TR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figure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plot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(xc);</a:t>
            </a: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[indx2,xcq]=</a:t>
            </a:r>
            <a:r>
              <a:rPr lang="tr-TR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quantiz</a:t>
            </a:r>
            <a:r>
              <a:rPr lang="tr-TR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xc,partition,codebook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%ses sinyalini nicemle</a:t>
            </a: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xa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compand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(xcq,87.6,1,</a:t>
            </a:r>
            <a:r>
              <a:rPr lang="tr-TR" dirty="0">
                <a:solidFill>
                  <a:srgbClr val="A020F0"/>
                </a:solidFill>
                <a:latin typeface="Courier New" panose="02070309020205020404" pitchFamily="49" charset="0"/>
              </a:rPr>
              <a:t>'A/</a:t>
            </a:r>
            <a:r>
              <a:rPr lang="tr-TR" dirty="0" err="1">
                <a:solidFill>
                  <a:srgbClr val="A020F0"/>
                </a:solidFill>
                <a:latin typeface="Courier New" panose="02070309020205020404" pitchFamily="49" charset="0"/>
              </a:rPr>
              <a:t>expander</a:t>
            </a:r>
            <a:r>
              <a:rPr lang="tr-TR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hata2=x-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xa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okkh2=var(hata2);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%ortalama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karesel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makshata2=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max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abs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(hata2)); 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%maksimum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nicemleme</a:t>
            </a:r>
            <a:r>
              <a:rPr lang="tr-TR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dirty="0" err="1">
                <a:solidFill>
                  <a:srgbClr val="228B22"/>
                </a:solidFill>
                <a:latin typeface="Courier New" panose="02070309020205020404" pitchFamily="49" charset="0"/>
              </a:rPr>
              <a:t>hatasý</a:t>
            </a:r>
            <a:endParaRPr lang="tr-TR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pause</a:t>
            </a:r>
            <a:endParaRPr lang="tr-TR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player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audioplayer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xa,Fs,L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plot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xa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dirty="0" err="1">
                <a:solidFill>
                  <a:srgbClr val="000000"/>
                </a:solidFill>
                <a:latin typeface="Courier New" panose="02070309020205020404" pitchFamily="49" charset="0"/>
              </a:rPr>
              <a:t>player</a:t>
            </a:r>
            <a:r>
              <a:rPr lang="tr-TR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3904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tr-TR" dirty="0" smtClean="0"/>
              <a:t>6.6 Dalga Şekli Kodlama</a:t>
            </a:r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981075"/>
            <a:ext cx="8229600" cy="3455988"/>
          </a:xfrm>
          <a:blipFill rotWithShape="1">
            <a:blip r:embed="rId2"/>
            <a:stretch>
              <a:fillRect l="-815" t="-2822" r="-963"/>
            </a:stretch>
          </a:blipFill>
          <a:extLst/>
        </p:spPr>
        <p:txBody>
          <a:bodyPr/>
          <a:lstStyle/>
          <a:p>
            <a:r>
              <a:rPr lang="en-US" dirty="0">
                <a:noFill/>
              </a:rPr>
              <a:t> 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4868863"/>
            <a:ext cx="721995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tr-TR" dirty="0" smtClean="0"/>
              <a:t>DPCM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3528392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tr-TR" b="0" dirty="0" smtClean="0"/>
                  <a:t>(1)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tr-TR" b="0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(2)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tr-TR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</m:sSub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endParaRPr lang="tr-TR" b="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tr-TR" b="0" i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tr-TR" dirty="0" smtClean="0"/>
              </a:p>
              <a:p>
                <a:r>
                  <a:rPr lang="tr-TR" dirty="0" smtClean="0"/>
                  <a:t>(3)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r>
                  <a:rPr lang="tr-TR" dirty="0" smtClean="0"/>
                  <a:t>Alıcıda </a:t>
                </a:r>
              </a:p>
              <a:p>
                <a:pPr lvl="1"/>
                <a:r>
                  <a:rPr lang="tr-TR" b="0" dirty="0" smtClean="0"/>
                  <a:t>(4)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 smtClean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r>
                  <a:rPr lang="tr-TR" dirty="0" smtClean="0"/>
                  <a:t>(2) ve (4)’ten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tr-TR" dirty="0" smtClean="0"/>
                  <a:t>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 smtClean="0"/>
                  <a:t>’in aynı fark denklemine sahip olduğu görülür.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tr-TR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tr-TR" dirty="0" smtClean="0"/>
                  <a:t> olur. (3)’e yerleştirildiğinde ise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tr-TR" dirty="0" smtClean="0"/>
                  <a:t> bulunur. Yani girdi ve çıktı arasındaki hata </a:t>
                </a:r>
                <a:r>
                  <a:rPr lang="tr-TR" dirty="0" err="1" smtClean="0"/>
                  <a:t>nicemleyici</a:t>
                </a:r>
                <a:r>
                  <a:rPr lang="tr-TR" dirty="0" smtClean="0"/>
                  <a:t> hatasına eşittir. Hata birikimi yoktur.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3528392"/>
              </a:xfrm>
              <a:blipFill>
                <a:blip r:embed="rId2"/>
                <a:stretch>
                  <a:fillRect l="-667" t="-2763" b="-224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20" y="4725145"/>
            <a:ext cx="7849655" cy="179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077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DPCM Örneği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İçerik Yer Tutucusu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19485576"/>
                  </p:ext>
                </p:extLst>
              </p:nvPr>
            </p:nvGraphicFramePr>
            <p:xfrm>
              <a:off x="2" y="1628799"/>
              <a:ext cx="9143999" cy="27637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344">
                      <a:extLst>
                        <a:ext uri="{9D8B030D-6E8A-4147-A177-3AD203B41FA5}">
                          <a16:colId xmlns:a16="http://schemas.microsoft.com/office/drawing/2014/main" val="4250500685"/>
                        </a:ext>
                      </a:extLst>
                    </a:gridCol>
                    <a:gridCol w="541781">
                      <a:extLst>
                        <a:ext uri="{9D8B030D-6E8A-4147-A177-3AD203B41FA5}">
                          <a16:colId xmlns:a16="http://schemas.microsoft.com/office/drawing/2014/main" val="4052804371"/>
                        </a:ext>
                      </a:extLst>
                    </a:gridCol>
                    <a:gridCol w="773973">
                      <a:extLst>
                        <a:ext uri="{9D8B030D-6E8A-4147-A177-3AD203B41FA5}">
                          <a16:colId xmlns:a16="http://schemas.microsoft.com/office/drawing/2014/main" val="1909131437"/>
                        </a:ext>
                      </a:extLst>
                    </a:gridCol>
                    <a:gridCol w="716502">
                      <a:extLst>
                        <a:ext uri="{9D8B030D-6E8A-4147-A177-3AD203B41FA5}">
                          <a16:colId xmlns:a16="http://schemas.microsoft.com/office/drawing/2014/main" val="2133274832"/>
                        </a:ext>
                      </a:extLst>
                    </a:gridCol>
                    <a:gridCol w="754046">
                      <a:extLst>
                        <a:ext uri="{9D8B030D-6E8A-4147-A177-3AD203B41FA5}">
                          <a16:colId xmlns:a16="http://schemas.microsoft.com/office/drawing/2014/main" val="3823136308"/>
                        </a:ext>
                      </a:extLst>
                    </a:gridCol>
                    <a:gridCol w="851371">
                      <a:extLst>
                        <a:ext uri="{9D8B030D-6E8A-4147-A177-3AD203B41FA5}">
                          <a16:colId xmlns:a16="http://schemas.microsoft.com/office/drawing/2014/main" val="3037343037"/>
                        </a:ext>
                      </a:extLst>
                    </a:gridCol>
                    <a:gridCol w="749143">
                      <a:extLst>
                        <a:ext uri="{9D8B030D-6E8A-4147-A177-3AD203B41FA5}">
                          <a16:colId xmlns:a16="http://schemas.microsoft.com/office/drawing/2014/main" val="1680081368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3445312185"/>
                        </a:ext>
                      </a:extLst>
                    </a:gridCol>
                    <a:gridCol w="800088">
                      <a:extLst>
                        <a:ext uri="{9D8B030D-6E8A-4147-A177-3AD203B41FA5}">
                          <a16:colId xmlns:a16="http://schemas.microsoft.com/office/drawing/2014/main" val="4128410844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576494249"/>
                        </a:ext>
                      </a:extLst>
                    </a:gridCol>
                    <a:gridCol w="891591">
                      <a:extLst>
                        <a:ext uri="{9D8B030D-6E8A-4147-A177-3AD203B41FA5}">
                          <a16:colId xmlns:a16="http://schemas.microsoft.com/office/drawing/2014/main" val="1340370284"/>
                        </a:ext>
                      </a:extLst>
                    </a:gridCol>
                  </a:tblGrid>
                  <a:tr h="3639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tr-TR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tr-TR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-0.8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3.9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376149"/>
                      </a:ext>
                    </a:extLst>
                  </a:tr>
                  <a:tr h="6393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tr-TR" sz="17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tr-TR" sz="17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tr-TR" sz="17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sz="1700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r>
                                      <a:rPr lang="tr-TR" sz="17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tr-TR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6371422"/>
                      </a:ext>
                    </a:extLst>
                  </a:tr>
                  <a:tr h="3712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3880720"/>
                      </a:ext>
                    </a:extLst>
                  </a:tr>
                  <a:tr h="3712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9133165"/>
                      </a:ext>
                    </a:extLst>
                  </a:tr>
                  <a:tr h="3712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3887157"/>
                      </a:ext>
                    </a:extLst>
                  </a:tr>
                  <a:tr h="639301"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Hata: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7646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İçerik Yer Tutucusu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19485576"/>
                  </p:ext>
                </p:extLst>
              </p:nvPr>
            </p:nvGraphicFramePr>
            <p:xfrm>
              <a:off x="2" y="1628799"/>
              <a:ext cx="9143999" cy="27637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5344">
                      <a:extLst>
                        <a:ext uri="{9D8B030D-6E8A-4147-A177-3AD203B41FA5}">
                          <a16:colId xmlns:a16="http://schemas.microsoft.com/office/drawing/2014/main" val="4250500685"/>
                        </a:ext>
                      </a:extLst>
                    </a:gridCol>
                    <a:gridCol w="541781">
                      <a:extLst>
                        <a:ext uri="{9D8B030D-6E8A-4147-A177-3AD203B41FA5}">
                          <a16:colId xmlns:a16="http://schemas.microsoft.com/office/drawing/2014/main" val="4052804371"/>
                        </a:ext>
                      </a:extLst>
                    </a:gridCol>
                    <a:gridCol w="773973">
                      <a:extLst>
                        <a:ext uri="{9D8B030D-6E8A-4147-A177-3AD203B41FA5}">
                          <a16:colId xmlns:a16="http://schemas.microsoft.com/office/drawing/2014/main" val="1909131437"/>
                        </a:ext>
                      </a:extLst>
                    </a:gridCol>
                    <a:gridCol w="716502">
                      <a:extLst>
                        <a:ext uri="{9D8B030D-6E8A-4147-A177-3AD203B41FA5}">
                          <a16:colId xmlns:a16="http://schemas.microsoft.com/office/drawing/2014/main" val="2133274832"/>
                        </a:ext>
                      </a:extLst>
                    </a:gridCol>
                    <a:gridCol w="754046">
                      <a:extLst>
                        <a:ext uri="{9D8B030D-6E8A-4147-A177-3AD203B41FA5}">
                          <a16:colId xmlns:a16="http://schemas.microsoft.com/office/drawing/2014/main" val="3823136308"/>
                        </a:ext>
                      </a:extLst>
                    </a:gridCol>
                    <a:gridCol w="851371">
                      <a:extLst>
                        <a:ext uri="{9D8B030D-6E8A-4147-A177-3AD203B41FA5}">
                          <a16:colId xmlns:a16="http://schemas.microsoft.com/office/drawing/2014/main" val="3037343037"/>
                        </a:ext>
                      </a:extLst>
                    </a:gridCol>
                    <a:gridCol w="749143">
                      <a:extLst>
                        <a:ext uri="{9D8B030D-6E8A-4147-A177-3AD203B41FA5}">
                          <a16:colId xmlns:a16="http://schemas.microsoft.com/office/drawing/2014/main" val="1680081368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3445312185"/>
                        </a:ext>
                      </a:extLst>
                    </a:gridCol>
                    <a:gridCol w="800088">
                      <a:extLst>
                        <a:ext uri="{9D8B030D-6E8A-4147-A177-3AD203B41FA5}">
                          <a16:colId xmlns:a16="http://schemas.microsoft.com/office/drawing/2014/main" val="4128410844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576494249"/>
                        </a:ext>
                      </a:extLst>
                    </a:gridCol>
                    <a:gridCol w="891591">
                      <a:extLst>
                        <a:ext uri="{9D8B030D-6E8A-4147-A177-3AD203B41FA5}">
                          <a16:colId xmlns:a16="http://schemas.microsoft.com/office/drawing/2014/main" val="134037028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8333" r="-462921" b="-6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-0.8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3.9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376149"/>
                      </a:ext>
                    </a:extLst>
                  </a:tr>
                  <a:tr h="639347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61905" r="-462921" b="-27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0.7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6371422"/>
                      </a:ext>
                    </a:extLst>
                  </a:tr>
                  <a:tr h="373126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278689" r="-462921" b="-377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3880720"/>
                      </a:ext>
                    </a:extLst>
                  </a:tr>
                  <a:tr h="373126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372581" r="-462921" b="-27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9133165"/>
                      </a:ext>
                    </a:extLst>
                  </a:tr>
                  <a:tr h="373126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480328" r="-462921" b="-175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3887157"/>
                      </a:ext>
                    </a:extLst>
                  </a:tr>
                  <a:tr h="639301"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9" t="-337143" r="-462921" b="-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0.2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0.1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tr-TR" dirty="0" smtClean="0">
                              <a:solidFill>
                                <a:schemeClr val="tx1"/>
                              </a:solidFill>
                            </a:rPr>
                            <a:t>-0.1</a:t>
                          </a:r>
                          <a:endParaRPr lang="tr-TR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76468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20" y="4725145"/>
            <a:ext cx="7849655" cy="179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030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tr-TR" dirty="0" smtClean="0"/>
              <a:t>6.6 Dalga Biçimi Kodlaması - DM</a:t>
            </a:r>
            <a:endParaRPr lang="en-US" dirty="0" smtClean="0"/>
          </a:p>
        </p:txBody>
      </p:sp>
      <p:sp>
        <p:nvSpPr>
          <p:cNvPr id="3" name="İçerik Yer Tutucusu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46856" y="980729"/>
            <a:ext cx="8229600" cy="3744416"/>
          </a:xfrm>
          <a:blipFill rotWithShape="1">
            <a:blip r:embed="rId2"/>
            <a:stretch>
              <a:fillRect l="-1481" t="-3257"/>
            </a:stretch>
          </a:blipFill>
          <a:extLst/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710211"/>
            <a:ext cx="6625035" cy="203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923928" y="616530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MATLAB: </a:t>
            </a:r>
            <a:r>
              <a:rPr lang="tr-TR" dirty="0" err="1" smtClean="0"/>
              <a:t>dpcmopt</a:t>
            </a:r>
            <a:r>
              <a:rPr lang="tr-TR" dirty="0" smtClean="0"/>
              <a:t>, </a:t>
            </a:r>
            <a:r>
              <a:rPr lang="tr-TR" dirty="0" err="1" smtClean="0"/>
              <a:t>dpcmenco</a:t>
            </a:r>
            <a:r>
              <a:rPr lang="tr-TR" dirty="0" smtClean="0"/>
              <a:t>, </a:t>
            </a:r>
            <a:r>
              <a:rPr lang="tr-TR" dirty="0" err="1" smtClean="0"/>
              <a:t>dpcmdeco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Başlık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tr-TR" smtClean="0"/>
              <a:t>Delta Modulation</a:t>
            </a:r>
            <a:endParaRPr lang="en-US" smtClean="0"/>
          </a:p>
        </p:txBody>
      </p:sp>
      <p:sp>
        <p:nvSpPr>
          <p:cNvPr id="5" name="İçerik Yer Tutucusu 4"/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1"/>
          </p:nvPr>
        </p:nvSpPr>
        <p:spPr>
          <a:xfrm>
            <a:off x="3779912" y="2564904"/>
            <a:ext cx="5364088" cy="2232248"/>
          </a:xfrm>
          <a:blipFill rotWithShape="1">
            <a:blip r:embed="rId2"/>
            <a:stretch>
              <a:fillRect l="-909" t="-3825"/>
            </a:stretch>
          </a:blipFill>
          <a:extLst/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916832"/>
            <a:ext cx="3600450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6063" y="836613"/>
            <a:ext cx="6249987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602163"/>
            <a:ext cx="3455988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tr-TR" dirty="0" smtClean="0"/>
              <a:t>6.7 Analiz Sentez Teknikleri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Sesin kendisi yerine sesi modelleyen filtre katsayıları iletilir. </a:t>
            </a:r>
          </a:p>
          <a:p>
            <a:pPr lvl="1"/>
            <a:r>
              <a:rPr lang="tr-TR" dirty="0" smtClean="0"/>
              <a:t>Alıcıda bu parametrelerden ses yeniden üretilir</a:t>
            </a:r>
          </a:p>
          <a:p>
            <a:r>
              <a:rPr lang="tr-TR" dirty="0" smtClean="0"/>
              <a:t>Ör: </a:t>
            </a:r>
            <a:r>
              <a:rPr lang="tr-TR" dirty="0" err="1" smtClean="0"/>
              <a:t>Linear</a:t>
            </a:r>
            <a:r>
              <a:rPr lang="tr-TR" dirty="0" smtClean="0"/>
              <a:t> </a:t>
            </a:r>
            <a:r>
              <a:rPr lang="tr-TR" dirty="0" err="1" smtClean="0"/>
              <a:t>Predictive</a:t>
            </a:r>
            <a:r>
              <a:rPr lang="tr-TR" dirty="0" smtClean="0"/>
              <a:t> </a:t>
            </a:r>
            <a:r>
              <a:rPr lang="tr-TR" dirty="0" err="1" smtClean="0"/>
              <a:t>Coding</a:t>
            </a:r>
            <a:r>
              <a:rPr lang="tr-TR" dirty="0" smtClean="0"/>
              <a:t>: </a:t>
            </a:r>
          </a:p>
          <a:p>
            <a:pPr lvl="1"/>
            <a:r>
              <a:rPr lang="tr-TR" dirty="0" smtClean="0"/>
              <a:t>GSM’de kullanılır: 13kbps</a:t>
            </a:r>
          </a:p>
          <a:p>
            <a:pPr lvl="1"/>
            <a:r>
              <a:rPr lang="tr-TR" dirty="0" err="1" smtClean="0"/>
              <a:t>DoD</a:t>
            </a:r>
            <a:r>
              <a:rPr lang="tr-TR" dirty="0" smtClean="0"/>
              <a:t>-CELP: 4.8kbps</a:t>
            </a:r>
          </a:p>
          <a:p>
            <a:pPr lvl="1"/>
            <a:r>
              <a:rPr lang="tr-TR" dirty="0" smtClean="0"/>
              <a:t>Ses 20ms ‘</a:t>
            </a:r>
            <a:r>
              <a:rPr lang="tr-TR" dirty="0" err="1" smtClean="0"/>
              <a:t>lik</a:t>
            </a:r>
            <a:r>
              <a:rPr lang="tr-TR" dirty="0" smtClean="0"/>
              <a:t> parçalara bölünür</a:t>
            </a:r>
          </a:p>
          <a:p>
            <a:pPr lvl="2"/>
            <a:r>
              <a:rPr lang="tr-TR" dirty="0" smtClean="0"/>
              <a:t>8000 örnek/</a:t>
            </a:r>
            <a:r>
              <a:rPr lang="tr-TR" dirty="0" err="1" smtClean="0"/>
              <a:t>sn</a:t>
            </a:r>
            <a:r>
              <a:rPr lang="tr-TR" dirty="0" smtClean="0"/>
              <a:t> </a:t>
            </a:r>
            <a:r>
              <a:rPr lang="tr-TR" dirty="0" smtClean="0">
                <a:sym typeface="Wingdings" panose="05000000000000000000" pitchFamily="2" charset="2"/>
              </a:rPr>
              <a:t> 160 örnek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Bu örneklerden parametreler bulunur: </a:t>
            </a:r>
            <a:r>
              <a:rPr lang="tr-TR" dirty="0" err="1" smtClean="0">
                <a:sym typeface="Wingdings" panose="05000000000000000000" pitchFamily="2" charset="2"/>
              </a:rPr>
              <a:t>Levinson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 err="1" smtClean="0">
                <a:sym typeface="Wingdings" panose="05000000000000000000" pitchFamily="2" charset="2"/>
              </a:rPr>
              <a:t>Durbin</a:t>
            </a:r>
            <a:r>
              <a:rPr lang="tr-TR" dirty="0" smtClean="0">
                <a:sym typeface="Wingdings" panose="05000000000000000000" pitchFamily="2" charset="2"/>
              </a:rPr>
              <a:t> Algoritması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Ayrıca sesli sessiz ayrımı yapılır</a:t>
            </a:r>
          </a:p>
          <a:p>
            <a:pPr lvl="2"/>
            <a:r>
              <a:rPr lang="tr-TR" dirty="0" smtClean="0">
                <a:sym typeface="Wingdings" panose="05000000000000000000" pitchFamily="2" charset="2"/>
              </a:rPr>
              <a:t>Sesli: belli bir frekansı vardır (</a:t>
            </a:r>
            <a:r>
              <a:rPr lang="tr-TR" dirty="0" err="1" smtClean="0">
                <a:sym typeface="Wingdings" panose="05000000000000000000" pitchFamily="2" charset="2"/>
              </a:rPr>
              <a:t>pitch</a:t>
            </a:r>
            <a:r>
              <a:rPr lang="tr-TR" dirty="0" smtClean="0">
                <a:sym typeface="Wingdings" panose="05000000000000000000" pitchFamily="2" charset="2"/>
              </a:rPr>
              <a:t>)</a:t>
            </a:r>
          </a:p>
          <a:p>
            <a:pPr lvl="2"/>
            <a:r>
              <a:rPr lang="tr-TR" dirty="0" smtClean="0">
                <a:sym typeface="Wingdings" panose="05000000000000000000" pitchFamily="2" charset="2"/>
              </a:rPr>
              <a:t>Sessiz: Beyaz gürültü şeklindedir.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Parametreler ve frekans </a:t>
            </a:r>
            <a:r>
              <a:rPr lang="tr-TR" dirty="0" err="1" smtClean="0">
                <a:sym typeface="Wingdings" panose="05000000000000000000" pitchFamily="2" charset="2"/>
              </a:rPr>
              <a:t>nicemlenip</a:t>
            </a:r>
            <a:r>
              <a:rPr lang="tr-TR" dirty="0" smtClean="0">
                <a:sym typeface="Wingdings" panose="05000000000000000000" pitchFamily="2" charset="2"/>
              </a:rPr>
              <a:t> kodlanarak gönderilir.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2243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6.7 Analiz-Sentez Teknikleri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Alıcı yapısı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𝐺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3356992"/>
            <a:ext cx="6541963" cy="193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97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tr-TR" dirty="0" smtClean="0"/>
              <a:t>6.8 Sayısal Ses Kaydı ve İletimi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İçerik Yer Tutucusu 5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80728"/>
                <a:ext cx="8435280" cy="2520279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6.8.1 İletim</a:t>
                </a:r>
              </a:p>
              <a:p>
                <a:pPr lvl="1"/>
                <a:r>
                  <a:rPr lang="tr-TR" dirty="0" smtClean="0"/>
                  <a:t>Kalitesi büyük ölçüde bant genişliğine bağlıdır</a:t>
                </a:r>
              </a:p>
              <a:p>
                <a:pPr lvl="1"/>
                <a:r>
                  <a:rPr lang="tr-TR" dirty="0" smtClean="0"/>
                  <a:t>PCM (64kbps) ve DPCM (32kbps) genellikle kullanılır 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𝜇</m:t>
                    </m:r>
                    <m:r>
                      <a:rPr lang="tr-TR" i="1">
                        <a:latin typeface="Cambria Math"/>
                      </a:rPr>
                      <m:t>=255</m:t>
                    </m:r>
                  </m:oMath>
                </a14:m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Bu işlem telefon santralinde yapılır</a:t>
                </a:r>
              </a:p>
              <a:p>
                <a:pPr lvl="1"/>
                <a:r>
                  <a:rPr lang="tr-TR" dirty="0" err="1" smtClean="0"/>
                  <a:t>Multiplexing</a:t>
                </a:r>
                <a:r>
                  <a:rPr lang="tr-TR" dirty="0" smtClean="0"/>
                  <a:t> (</a:t>
                </a:r>
                <a:r>
                  <a:rPr lang="tr-TR" dirty="0" err="1" smtClean="0"/>
                  <a:t>Çoklama</a:t>
                </a:r>
                <a:r>
                  <a:rPr lang="tr-TR" dirty="0" smtClean="0"/>
                  <a:t> – Aşağıdaki şekil)</a:t>
                </a:r>
              </a:p>
              <a:p>
                <a:pPr lvl="1"/>
                <a:r>
                  <a:rPr lang="tr-TR" dirty="0" smtClean="0"/>
                  <a:t>Mobil (baz istasyonunda LPC, santralde PCM)</a:t>
                </a:r>
                <a:endParaRPr lang="tr-TR" dirty="0"/>
              </a:p>
            </p:txBody>
          </p:sp>
        </mc:Choice>
        <mc:Fallback xmlns="">
          <p:sp>
            <p:nvSpPr>
              <p:cNvPr id="6" name="İçerik Yer Tutucusu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80728"/>
                <a:ext cx="8435280" cy="2520279"/>
              </a:xfrm>
              <a:blipFill>
                <a:blip r:embed="rId2"/>
                <a:stretch>
                  <a:fillRect l="-1012" t="-46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864" y="3369543"/>
            <a:ext cx="5105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984576"/>
            <a:ext cx="52768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71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tr-TR" dirty="0" smtClean="0"/>
              <a:t>6.8 Sayısal Ses Kaydı ve İletimi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217443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6.8.2 Kayıt</a:t>
            </a:r>
          </a:p>
          <a:p>
            <a:pPr lvl="1"/>
            <a:r>
              <a:rPr lang="tr-TR" dirty="0" smtClean="0"/>
              <a:t>Fonograf(1877), Plak (1948), Kaset (1962), CD (1982)</a:t>
            </a:r>
          </a:p>
          <a:p>
            <a:pPr lvl="1"/>
            <a:r>
              <a:rPr lang="tr-TR" dirty="0" smtClean="0"/>
              <a:t>Analog (70dB </a:t>
            </a:r>
            <a:r>
              <a:rPr lang="tr-TR" dirty="0" err="1" smtClean="0"/>
              <a:t>range</a:t>
            </a:r>
            <a:r>
              <a:rPr lang="tr-TR" dirty="0" smtClean="0"/>
              <a:t>), Gerçek Konser (100-120dB)</a:t>
            </a:r>
          </a:p>
          <a:p>
            <a:pPr lvl="1"/>
            <a:r>
              <a:rPr lang="tr-TR" dirty="0" smtClean="0"/>
              <a:t>Sayısal kayıt -  Yüksek </a:t>
            </a:r>
            <a:r>
              <a:rPr lang="tr-TR" dirty="0" err="1" smtClean="0"/>
              <a:t>range</a:t>
            </a:r>
            <a:r>
              <a:rPr lang="tr-TR" dirty="0" smtClean="0"/>
              <a:t>, Uzun ömür</a:t>
            </a:r>
          </a:p>
          <a:p>
            <a:pPr lvl="2"/>
            <a:r>
              <a:rPr lang="tr-TR" dirty="0" smtClean="0"/>
              <a:t>20KHz sinyal, 44.1 örnek/</a:t>
            </a:r>
            <a:r>
              <a:rPr lang="tr-TR" dirty="0" err="1" smtClean="0"/>
              <a:t>sn</a:t>
            </a:r>
            <a:r>
              <a:rPr lang="tr-TR" dirty="0" smtClean="0"/>
              <a:t> (hem sağ hem sol)</a:t>
            </a:r>
          </a:p>
          <a:p>
            <a:pPr lvl="2"/>
            <a:r>
              <a:rPr lang="tr-TR" dirty="0" err="1" smtClean="0"/>
              <a:t>Uniform</a:t>
            </a:r>
            <a:r>
              <a:rPr lang="tr-TR" dirty="0" smtClean="0"/>
              <a:t> PCM 16 bit/örnek (SQNR- 90dB)</a:t>
            </a:r>
          </a:p>
          <a:p>
            <a:pPr lvl="2"/>
            <a:r>
              <a:rPr lang="tr-TR" dirty="0" smtClean="0"/>
              <a:t>Hata düzelten kodlar eklenir: CH 9 </a:t>
            </a:r>
          </a:p>
          <a:p>
            <a:pPr lvl="2"/>
            <a:r>
              <a:rPr lang="tr-TR" dirty="0" err="1" smtClean="0"/>
              <a:t>Kipleyici</a:t>
            </a:r>
            <a:r>
              <a:rPr lang="tr-TR" dirty="0" smtClean="0"/>
              <a:t>: CH 8</a:t>
            </a:r>
          </a:p>
          <a:p>
            <a:pPr lvl="2"/>
            <a:r>
              <a:rPr lang="tr-TR" dirty="0" smtClean="0"/>
              <a:t>Lazerle kayıt:</a:t>
            </a:r>
          </a:p>
          <a:p>
            <a:pPr lvl="1"/>
            <a:r>
              <a:rPr lang="tr-TR" dirty="0" smtClean="0"/>
              <a:t>CD Çalar</a:t>
            </a:r>
          </a:p>
          <a:p>
            <a:pPr lvl="2"/>
            <a:r>
              <a:rPr lang="tr-TR" dirty="0" smtClean="0"/>
              <a:t>1.25 m/</a:t>
            </a:r>
            <a:r>
              <a:rPr lang="tr-TR" dirty="0" err="1" smtClean="0"/>
              <a:t>sn</a:t>
            </a:r>
            <a:r>
              <a:rPr lang="tr-TR" dirty="0" smtClean="0"/>
              <a:t> hızla tarama</a:t>
            </a:r>
          </a:p>
          <a:p>
            <a:pPr lvl="2"/>
            <a:r>
              <a:rPr lang="tr-TR" dirty="0" smtClean="0"/>
              <a:t>Sayısal veriyi okuma</a:t>
            </a:r>
          </a:p>
          <a:p>
            <a:pPr lvl="2"/>
            <a:r>
              <a:rPr lang="tr-TR" dirty="0" smtClean="0"/>
              <a:t>DAC (Sayısal-Analog çevrim)</a:t>
            </a:r>
          </a:p>
          <a:p>
            <a:pPr lvl="2"/>
            <a:r>
              <a:rPr lang="tr-TR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919" y="4581129"/>
            <a:ext cx="41160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860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dirty="0" smtClean="0"/>
          </a:p>
        </p:txBody>
      </p:sp>
      <p:sp>
        <p:nvSpPr>
          <p:cNvPr id="16387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tr-TR" dirty="0" smtClean="0"/>
              <a:t>Çözülebilecek sorular: </a:t>
            </a:r>
          </a:p>
          <a:p>
            <a:pPr lvl="1" eaLnBrk="1" hangingPunct="1">
              <a:defRPr/>
            </a:pPr>
            <a:r>
              <a:rPr lang="tr-TR" dirty="0" smtClean="0"/>
              <a:t>6.1.1- </a:t>
            </a:r>
            <a:r>
              <a:rPr lang="tr-TR" dirty="0" err="1" smtClean="0"/>
              <a:t>Entropi</a:t>
            </a:r>
            <a:r>
              <a:rPr lang="tr-TR" dirty="0" smtClean="0"/>
              <a:t>: 6.1,2,3,4,6,11,</a:t>
            </a:r>
          </a:p>
          <a:p>
            <a:pPr lvl="1" eaLnBrk="1" hangingPunct="1">
              <a:defRPr/>
            </a:pPr>
            <a:r>
              <a:rPr lang="tr-TR" dirty="0" smtClean="0"/>
              <a:t>6.3- Kaynak Kodlaması: 6.22,23, 24, 25, 26, 27, </a:t>
            </a:r>
          </a:p>
          <a:p>
            <a:pPr lvl="1" eaLnBrk="1" hangingPunct="1">
              <a:defRPr/>
            </a:pPr>
            <a:r>
              <a:rPr lang="tr-TR" dirty="0" smtClean="0"/>
              <a:t>6.5- </a:t>
            </a:r>
            <a:r>
              <a:rPr lang="tr-TR" dirty="0" err="1" smtClean="0"/>
              <a:t>Nicemleme</a:t>
            </a:r>
            <a:r>
              <a:rPr lang="tr-TR" dirty="0" smtClean="0"/>
              <a:t>: 6. 46, 47, 48, 49,50, 51, 52, 53, 54, </a:t>
            </a:r>
          </a:p>
          <a:p>
            <a:pPr lvl="1" eaLnBrk="1" hangingPunct="1">
              <a:defRPr/>
            </a:pPr>
            <a:r>
              <a:rPr lang="tr-TR" dirty="0" smtClean="0"/>
              <a:t>6.6- PCM: 6.55, 56,59</a:t>
            </a:r>
          </a:p>
          <a:p>
            <a:pPr eaLnBrk="1" hangingPunct="1">
              <a:defRPr/>
            </a:pPr>
            <a:r>
              <a:rPr lang="tr-TR" dirty="0" err="1" smtClean="0"/>
              <a:t>Matlab</a:t>
            </a:r>
            <a:r>
              <a:rPr lang="tr-TR" dirty="0" smtClean="0"/>
              <a:t> ödevi: </a:t>
            </a:r>
          </a:p>
          <a:p>
            <a:pPr lvl="1" eaLnBrk="1" hangingPunct="1">
              <a:defRPr/>
            </a:pPr>
            <a:r>
              <a:rPr lang="tr-TR" dirty="0" err="1" smtClean="0"/>
              <a:t>Nicemleme</a:t>
            </a:r>
            <a:r>
              <a:rPr lang="tr-TR" dirty="0" smtClean="0"/>
              <a:t>: PCM uygulaması</a:t>
            </a:r>
          </a:p>
          <a:p>
            <a:pPr lvl="1" eaLnBrk="1" hangingPunct="1">
              <a:defRPr/>
            </a:pPr>
            <a:r>
              <a:rPr lang="tr-TR" dirty="0" smtClean="0"/>
              <a:t>Kaynak kodlaması: </a:t>
            </a:r>
            <a:r>
              <a:rPr lang="tr-TR" dirty="0" err="1" smtClean="0"/>
              <a:t>Huffman-Lempel</a:t>
            </a:r>
            <a:r>
              <a:rPr lang="tr-TR" dirty="0" smtClean="0"/>
              <a:t> </a:t>
            </a:r>
            <a:r>
              <a:rPr lang="tr-TR" dirty="0" err="1" smtClean="0"/>
              <a:t>Ziv</a:t>
            </a:r>
            <a:endParaRPr lang="tr-T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8175</TotalTime>
  <Words>1438</Words>
  <Application>Microsoft Office PowerPoint</Application>
  <PresentationFormat>Ekran Gösterisi (4:3)</PresentationFormat>
  <Paragraphs>292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Courier New</vt:lpstr>
      <vt:lpstr>Wingdings</vt:lpstr>
      <vt:lpstr>Ofis Teması</vt:lpstr>
      <vt:lpstr>Bilgi Kaynağı ve Kaynak Kodlaması</vt:lpstr>
      <vt:lpstr>6.1 Giriş</vt:lpstr>
      <vt:lpstr>6.3 Kaynak kodlaması algoritmaları</vt:lpstr>
      <vt:lpstr>Huffman Algoritması</vt:lpstr>
      <vt:lpstr>Lempel-Ziv Algoritması (1977-78)</vt:lpstr>
      <vt:lpstr>Lempel Ziv Prosedürü</vt:lpstr>
      <vt:lpstr>6.5 Nicemleme (Quantization)</vt:lpstr>
      <vt:lpstr>6.5.1. Skaler Nicemleme</vt:lpstr>
      <vt:lpstr>6.5.1 Skaler Nicemleme</vt:lpstr>
      <vt:lpstr>PowerPoint Sunusu</vt:lpstr>
      <vt:lpstr>6.5.1 Skaler Nicemleme</vt:lpstr>
      <vt:lpstr>6.5.1 Skaler Nicemleme</vt:lpstr>
      <vt:lpstr>PowerPoint Sunusu</vt:lpstr>
      <vt:lpstr>6.5.2 Vektörel Nicemleme</vt:lpstr>
      <vt:lpstr>6.6 Dalga Şekli Kodlama</vt:lpstr>
      <vt:lpstr>6.6 Dalga Şekli Kodlama</vt:lpstr>
      <vt:lpstr>6.6 Dalga Şekli Kodlama</vt:lpstr>
      <vt:lpstr>PowerPoint Sunusu</vt:lpstr>
      <vt:lpstr>PowerPoint Sunusu</vt:lpstr>
      <vt:lpstr>6.6 Dalga Şekli Kodlama</vt:lpstr>
      <vt:lpstr>DPCM</vt:lpstr>
      <vt:lpstr>DPCM Örneği</vt:lpstr>
      <vt:lpstr>6.6 Dalga Biçimi Kodlaması - DM</vt:lpstr>
      <vt:lpstr>Delta Modulation</vt:lpstr>
      <vt:lpstr>6.7 Analiz Sentez Teknikleri</vt:lpstr>
      <vt:lpstr>6.7 Analiz-Sentez Teknikleri</vt:lpstr>
      <vt:lpstr>6.8 Sayısal Ses Kaydı ve İletimi</vt:lpstr>
      <vt:lpstr>6.8 Sayısal Ses Kaydı ve İletimi</vt:lpstr>
      <vt:lpstr>PowerPoint Sunusu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Tolga Girici</dc:creator>
  <cp:lastModifiedBy>samsung</cp:lastModifiedBy>
  <cp:revision>121</cp:revision>
  <dcterms:created xsi:type="dcterms:W3CDTF">2012-08-03T09:36:48Z</dcterms:created>
  <dcterms:modified xsi:type="dcterms:W3CDTF">2016-01-08T08:23:50Z</dcterms:modified>
</cp:coreProperties>
</file>