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6A31D-AA9F-4750-8038-C6EBA31449B4}" type="datetimeFigureOut">
              <a:rPr lang="tr-TR" smtClean="0"/>
              <a:t>09.09.2012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87A6A-254A-48E2-A331-CEEEEBB8070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9369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87A6A-254A-48E2-A331-CEEEEBB80705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533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297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666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161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6388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7058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36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0750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2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440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283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937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56AFE-563E-44EF-AC16-D11E1FA9985F}" type="datetimeFigureOut">
              <a:rPr lang="tr-TR" smtClean="0"/>
              <a:t>08.09.2012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A041A-7F2B-45F1-AD34-467EE550C9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830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Kablosuz Haberleşme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Chapter</a:t>
            </a:r>
            <a:r>
              <a:rPr lang="tr-TR" dirty="0" smtClean="0"/>
              <a:t> 10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7198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10.1 Giriş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908720"/>
            <a:ext cx="5328592" cy="5544615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Zamanla değişen kanallar</a:t>
            </a:r>
          </a:p>
          <a:p>
            <a:pPr lvl="1"/>
            <a:r>
              <a:rPr lang="tr-TR" dirty="0" err="1" smtClean="0"/>
              <a:t>Iyonosferik</a:t>
            </a:r>
            <a:r>
              <a:rPr lang="tr-TR" dirty="0" smtClean="0"/>
              <a:t> iletim (</a:t>
            </a:r>
            <a:r>
              <a:rPr lang="tr-TR" dirty="0" err="1" smtClean="0"/>
              <a:t>sky</a:t>
            </a:r>
            <a:r>
              <a:rPr lang="tr-TR" dirty="0" smtClean="0"/>
              <a:t> </a:t>
            </a:r>
            <a:r>
              <a:rPr lang="tr-TR" dirty="0" err="1" smtClean="0"/>
              <a:t>wave</a:t>
            </a:r>
            <a:r>
              <a:rPr lang="tr-TR" dirty="0" smtClean="0"/>
              <a:t>) HF Bandı</a:t>
            </a:r>
          </a:p>
          <a:p>
            <a:pPr lvl="2"/>
            <a:r>
              <a:rPr lang="tr-TR" dirty="0" smtClean="0"/>
              <a:t>Katmanlardan yansıyan sinyaller (</a:t>
            </a:r>
            <a:r>
              <a:rPr lang="tr-TR" dirty="0" err="1" smtClean="0"/>
              <a:t>multipath</a:t>
            </a:r>
            <a:r>
              <a:rPr lang="tr-TR" dirty="0" smtClean="0"/>
              <a:t> - rasgele)</a:t>
            </a:r>
          </a:p>
          <a:p>
            <a:pPr lvl="1"/>
            <a:r>
              <a:rPr lang="tr-TR" dirty="0" smtClean="0"/>
              <a:t>Mobil Hücresel Haberleşme</a:t>
            </a:r>
          </a:p>
          <a:p>
            <a:pPr lvl="2"/>
            <a:r>
              <a:rPr lang="tr-TR" dirty="0" smtClean="0"/>
              <a:t>Binalardan yansıyan sinyal parçaları alıcıda toplanır</a:t>
            </a:r>
          </a:p>
          <a:p>
            <a:pPr lvl="1"/>
            <a:r>
              <a:rPr lang="tr-TR" dirty="0" smtClean="0"/>
              <a:t>Görüş alanı Mikrodalga iletimi </a:t>
            </a:r>
          </a:p>
          <a:p>
            <a:pPr lvl="1"/>
            <a:r>
              <a:rPr lang="tr-TR" dirty="0" smtClean="0"/>
              <a:t>Uçaklar arası iletim (</a:t>
            </a:r>
            <a:r>
              <a:rPr lang="tr-TR" dirty="0" err="1" smtClean="0"/>
              <a:t>Doppler</a:t>
            </a:r>
            <a:r>
              <a:rPr lang="tr-TR" dirty="0" smtClean="0"/>
              <a:t> de var)</a:t>
            </a:r>
          </a:p>
          <a:p>
            <a:r>
              <a:rPr lang="tr-TR" dirty="0" smtClean="0"/>
              <a:t>Kanal </a:t>
            </a:r>
            <a:r>
              <a:rPr lang="tr-TR" dirty="0" err="1" smtClean="0"/>
              <a:t>Modellier</a:t>
            </a:r>
            <a:endParaRPr lang="tr-TR" dirty="0" smtClean="0"/>
          </a:p>
          <a:p>
            <a:pPr lvl="1"/>
            <a:r>
              <a:rPr lang="tr-TR" dirty="0" smtClean="0"/>
              <a:t>1. Sinyalin değişik gecikmeyle ulaşan parçaları</a:t>
            </a:r>
          </a:p>
          <a:p>
            <a:pPr lvl="1"/>
            <a:r>
              <a:rPr lang="tr-TR" dirty="0" smtClean="0"/>
              <a:t>2.  Zamanla değişen iletim ortamı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68960"/>
            <a:ext cx="335280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091" y="4077072"/>
            <a:ext cx="3552825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61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10.1 Giriş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𝐴</m:t>
                    </m:r>
                    <m:func>
                      <m:funcPr>
                        <m:ctrlPr>
                          <a:rPr lang="tr-TR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b="0" i="1" smtClean="0">
                            <a:latin typeface="Cambria Math"/>
                          </a:rPr>
                          <m:t>(2</m:t>
                        </m:r>
                        <m:r>
                          <a:rPr lang="tr-TR" b="0" i="1" smtClean="0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tr-TR" b="0" i="1" smtClean="0">
                        <a:latin typeface="Cambria Math"/>
                      </a:rPr>
                      <m:t>  </m:t>
                    </m:r>
                  </m:oMath>
                </a14:m>
                <a:endParaRPr lang="tr-TR" dirty="0" smtClean="0"/>
              </a:p>
              <a:p>
                <a:r>
                  <a:rPr lang="tr-TR" dirty="0" smtClean="0"/>
                  <a:t>Zamanla değişen büyüklük ve gecikme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𝐴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func>
                          <m:func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[2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/>
                              </a:rPr>
                              <m:t>]</m:t>
                            </m:r>
                          </m:e>
                        </m:func>
                      </m:e>
                    </m:nary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𝐴</m:t>
                    </m:r>
                    <m:r>
                      <a:rPr lang="tr-TR" b="0" i="1" smtClean="0">
                        <a:latin typeface="Cambria Math"/>
                      </a:rPr>
                      <m:t>ℜ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𝑗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𝜋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sup>
                            </m:sSup>
                            <m:sSup>
                              <m:sSup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𝜋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dirty="0" smtClean="0"/>
              </a:p>
              <a:p>
                <a:r>
                  <a:rPr lang="tr-TR" dirty="0" smtClean="0"/>
                  <a:t>Kanal modeli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𝑧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sSup>
                          <m:sSup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𝑗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nary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Çıkış sinyali farklı frekans bileşenlerine sahiptir</a:t>
                </a:r>
              </a:p>
              <a:p>
                <a:pPr lvl="1"/>
                <a:r>
                  <a:rPr lang="tr-TR" dirty="0" err="1" smtClean="0"/>
                  <a:t>Doppler</a:t>
                </a:r>
                <a:r>
                  <a:rPr lang="tr-TR" dirty="0" smtClean="0"/>
                  <a:t> yayılımı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tr-TR" dirty="0" smtClean="0"/>
                  <a:t>’</a:t>
                </a:r>
                <a:r>
                  <a:rPr lang="tr-TR" dirty="0" err="1" smtClean="0"/>
                  <a:t>nin</a:t>
                </a:r>
                <a:r>
                  <a:rPr lang="tr-TR" dirty="0" smtClean="0"/>
                  <a:t> büyük miktarda değişmesi için çok hızlı konum değişimi gerekir.</a:t>
                </a:r>
              </a:p>
              <a:p>
                <a:pPr lvl="1"/>
                <a:r>
                  <a:rPr lang="tr-TR" dirty="0" smtClean="0"/>
                  <a:t>Diğer taraftan az miktarda ortam değişimi ile sinyal fazı hızlı değişebilir</a:t>
                </a:r>
              </a:p>
              <a:p>
                <a:pPr lvl="1"/>
                <a:r>
                  <a:rPr lang="tr-TR" dirty="0" smtClean="0"/>
                  <a:t>Sinyal bileşenleri bağımsız kabul edilebilir.</a:t>
                </a:r>
              </a:p>
              <a:p>
                <a:pPr lvl="1"/>
                <a:r>
                  <a:rPr lang="tr-TR" dirty="0" smtClean="0"/>
                  <a:t>Central Limit </a:t>
                </a:r>
                <a:r>
                  <a:rPr lang="tr-TR" dirty="0" err="1" smtClean="0"/>
                  <a:t>Theorem</a:t>
                </a:r>
                <a:r>
                  <a:rPr lang="tr-TR" dirty="0" smtClean="0"/>
                  <a:t> : Gauss dağılımlı rasgele değişken</a:t>
                </a:r>
              </a:p>
              <a:p>
                <a:pPr lvl="2"/>
                <a:r>
                  <a:rPr lang="tr-TR" dirty="0" smtClean="0"/>
                  <a:t>Sönümlenme</a:t>
                </a:r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544616"/>
              </a:xfrm>
              <a:blipFill rotWithShape="1">
                <a:blip r:embed="rId2"/>
                <a:stretch>
                  <a:fillRect l="-1037" t="-54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37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10.1 Giriş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3"/>
                <a:ext cx="8229600" cy="324035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dirty="0" smtClean="0"/>
                  <a:t>Tapped </a:t>
                </a:r>
                <a:r>
                  <a:rPr lang="tr-TR" dirty="0" err="1" smtClean="0"/>
                  <a:t>Delay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Line</a:t>
                </a:r>
                <a:r>
                  <a:rPr lang="tr-TR" dirty="0" smtClean="0"/>
                  <a:t> Channel model</a:t>
                </a:r>
              </a:p>
              <a:p>
                <a:pPr lvl="1"/>
                <a:r>
                  <a:rPr lang="tr-TR" dirty="0" smtClean="0"/>
                  <a:t>Sinyal bant genişliği W olsun (zaman çözünürlüğü 1/W)</a:t>
                </a:r>
              </a:p>
              <a:p>
                <a:pPr lvl="1"/>
                <a:r>
                  <a:rPr lang="tr-TR" dirty="0" smtClean="0"/>
                  <a:t>Tap katsayıları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=</m:t>
                        </m:r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𝑗</m:t>
                        </m:r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sup>
                    </m:sSup>
                  </m:oMath>
                </a14:m>
                <a:r>
                  <a:rPr lang="tr-TR" dirty="0" smtClean="0"/>
                  <a:t> bağımsız karmaşık Gauss dağılımlı</a:t>
                </a:r>
              </a:p>
              <a:p>
                <a:pPr lvl="1"/>
                <a:r>
                  <a:rPr lang="tr-TR" dirty="0" err="1" smtClean="0"/>
                  <a:t>Delay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Line</a:t>
                </a:r>
                <a:r>
                  <a:rPr lang="tr-TR" dirty="0" smtClean="0"/>
                  <a:t> uzunluğu (zamansal </a:t>
                </a:r>
                <a:r>
                  <a:rPr lang="tr-TR" dirty="0" err="1" smtClean="0"/>
                  <a:t>saçılıma</a:t>
                </a:r>
                <a:r>
                  <a:rPr lang="tr-TR" dirty="0" smtClean="0"/>
                  <a:t> bağlı)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den>
                    </m:f>
                  </m:oMath>
                </a14:m>
                <a:r>
                  <a:rPr lang="tr-TR" dirty="0" smtClean="0"/>
                  <a:t> (L=maksimum çok yollu sinyal sayısı)</a:t>
                </a:r>
              </a:p>
              <a:p>
                <a:pPr lvl="1"/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3"/>
                <a:ext cx="8229600" cy="3240359"/>
              </a:xfrm>
              <a:blipFill rotWithShape="1">
                <a:blip r:embed="rId2"/>
                <a:stretch>
                  <a:fillRect l="-1481" t="-375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77072"/>
            <a:ext cx="8228740" cy="1013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22" y="5229200"/>
            <a:ext cx="8194510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33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76672"/>
            <a:ext cx="467142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48680"/>
            <a:ext cx="376392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33466"/>
            <a:ext cx="8307910" cy="1067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45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10.1 Giriş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908720"/>
                <a:ext cx="8435280" cy="521744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 smtClean="0"/>
                  <a:t>Rayleigh ve Rice Kanal Modelleri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=</m:t>
                        </m:r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𝑗</m:t>
                        </m:r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sup>
                    </m:sSup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𝑗</m:t>
                    </m:r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𝑟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d>
                          <m:d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/>
                            </m:sSubSup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rad>
                    <m:r>
                      <a:rPr lang="tr-TR" b="0" i="1" smtClean="0">
                        <a:latin typeface="Cambria Math"/>
                      </a:rPr>
                      <m:t>,</m:t>
                    </m:r>
                    <m:func>
                      <m:funcPr>
                        <m:ctrlPr>
                          <a:rPr lang="tr-TR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tr-TR" b="0" i="1" smtClean="0">
                            <a:latin typeface="Cambria Math"/>
                          </a:rPr>
                          <m:t>𝜙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tr-TR" b="0" i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tr-TR" b="0" i="0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/>
                              </a:rPr>
                              <m:t> 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𝑟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den>
                        </m:f>
                      </m:e>
                    </m:func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tr-TR" dirty="0" smtClean="0"/>
                  <a:t> </a:t>
                </a:r>
                <a:r>
                  <a:rPr lang="tr-TR" dirty="0" err="1" smtClean="0"/>
                  <a:t>Rayleigh</a:t>
                </a:r>
                <a:r>
                  <a:rPr lang="tr-TR" dirty="0" smtClean="0"/>
                  <a:t> dağılımlı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𝜙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𝜎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tr-T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𝛼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b="0" i="1" smtClean="0">
                            <a:latin typeface="Cambria Math"/>
                          </a:rPr>
                          <m:t>/2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𝜎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tr-TR" b="0" i="1" smtClean="0">
                        <a:latin typeface="Cambria Math"/>
                      </a:rPr>
                      <m:t>,</m:t>
                    </m:r>
                    <m:r>
                      <a:rPr lang="tr-TR" b="0" i="1" smtClean="0">
                        <a:latin typeface="Cambria Math"/>
                      </a:rPr>
                      <m:t>𝛼</m:t>
                    </m:r>
                    <m:r>
                      <a:rPr lang="tr-TR" b="0" i="1" smtClean="0">
                        <a:latin typeface="Cambria Math"/>
                      </a:rPr>
                      <m:t>≥0</m:t>
                    </m:r>
                  </m:oMath>
                </a14:m>
                <a:endParaRPr lang="tr-TR" b="0" i="1" dirty="0" smtClean="0">
                  <a:latin typeface="Cambria Math"/>
                </a:endParaRPr>
              </a:p>
              <a:p>
                <a:pPr lvl="2"/>
                <a:r>
                  <a:rPr lang="tr-TR" b="0" dirty="0" smtClean="0"/>
                  <a:t>Karesi üssel </a:t>
                </a:r>
                <a:r>
                  <a:rPr lang="tr-TR" dirty="0" err="1"/>
                  <a:t>d</a:t>
                </a:r>
                <a:r>
                  <a:rPr lang="tr-TR" b="0" dirty="0" err="1" smtClean="0"/>
                  <a:t>ağılımlı</a:t>
                </a:r>
                <a:r>
                  <a:rPr lang="tr-TR" b="0" dirty="0" smtClean="0"/>
                  <a:t>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tr-TR" dirty="0" smtClean="0"/>
                  <a:t> </a:t>
                </a:r>
              </a:p>
              <a:p>
                <a:pPr lvl="2"/>
                <a:r>
                  <a:rPr lang="tr-TR" dirty="0" smtClean="0"/>
                  <a:t>Uçak kanalı Rice dağılımlı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  <a:ea typeface="Cambria Math"/>
                      </a:rPr>
                      <m:t>~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𝑈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0,2</m:t>
                        </m:r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</m:d>
                  </m:oMath>
                </a14:m>
                <a:endParaRPr lang="tr-TR" b="0" dirty="0" smtClean="0">
                  <a:ea typeface="Cambria Math"/>
                </a:endParaRPr>
              </a:p>
              <a:p>
                <a:r>
                  <a:rPr lang="tr-TR" dirty="0" smtClean="0"/>
                  <a:t>Mobil radyo kanalı</a:t>
                </a:r>
              </a:p>
              <a:p>
                <a:pPr lvl="1"/>
                <a:r>
                  <a:rPr lang="tr-TR" dirty="0" smtClean="0"/>
                  <a:t>Yol kaybı çok fazla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, 2≤</m:t>
                    </m:r>
                    <m:r>
                      <a:rPr lang="tr-TR" b="0" i="1" smtClean="0">
                        <a:latin typeface="Cambria Math"/>
                      </a:rPr>
                      <m:t>𝑝</m:t>
                    </m:r>
                    <m:r>
                      <a:rPr lang="tr-TR" b="0" i="1" smtClean="0">
                        <a:latin typeface="Cambria Math"/>
                      </a:rPr>
                      <m:t>≤4</m:t>
                    </m:r>
                  </m:oMath>
                </a14:m>
                <a:r>
                  <a:rPr lang="tr-TR" dirty="0" smtClean="0"/>
                  <a:t>)</a:t>
                </a:r>
              </a:p>
              <a:p>
                <a:pPr lvl="1"/>
                <a:r>
                  <a:rPr lang="tr-TR" dirty="0" smtClean="0"/>
                  <a:t>Hata modeli: </a:t>
                </a:r>
              </a:p>
              <a:p>
                <a:pPr lvl="1"/>
                <a:r>
                  <a:rPr lang="tr-TR" dirty="0" smtClean="0"/>
                  <a:t>Gölgeleme: </a:t>
                </a:r>
              </a:p>
              <a:p>
                <a:pPr lvl="1"/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908720"/>
                <a:ext cx="8435280" cy="5217443"/>
              </a:xfrm>
              <a:blipFill rotWithShape="1">
                <a:blip r:embed="rId2"/>
                <a:stretch>
                  <a:fillRect l="-1156" t="-1752" b="-128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152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10.1 Giriş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331236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 smtClean="0"/>
                  <a:t>Coherence Zaman ve </a:t>
                </a:r>
                <a:r>
                  <a:rPr lang="tr-TR" dirty="0" err="1" smtClean="0"/>
                  <a:t>Bantgenişliği</a:t>
                </a:r>
                <a:endParaRPr lang="tr-TR" dirty="0" smtClean="0"/>
              </a:p>
              <a:p>
                <a:pPr lvl="1"/>
                <a:r>
                  <a:rPr lang="tr-TR" dirty="0" err="1" smtClean="0"/>
                  <a:t>Doppler</a:t>
                </a:r>
                <a:r>
                  <a:rPr lang="tr-TR" dirty="0" smtClean="0"/>
                  <a:t> yayılımının tersi-  Zamansal </a:t>
                </a:r>
                <a:r>
                  <a:rPr lang="tr-TR" dirty="0" err="1" smtClean="0"/>
                  <a:t>coherence</a:t>
                </a:r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𝑐𝑡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</m:den>
                    </m:f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Çok yollu zaman yayılımın tersi – Bant </a:t>
                </a:r>
                <a:r>
                  <a:rPr lang="tr-TR" dirty="0" err="1" smtClean="0"/>
                  <a:t>coherence</a:t>
                </a:r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B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𝑐𝑏</m:t>
                        </m:r>
                      </m:sub>
                    </m:sSub>
                    <m:r>
                      <a:rPr lang="tr-TR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0" smtClean="0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tr-TR" b="0" i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m</m:t>
                            </m:r>
                          </m:sub>
                        </m:sSub>
                      </m:den>
                    </m:f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Frekans seçici kanal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𝑊</m:t>
                    </m:r>
                    <m:r>
                      <a:rPr lang="tr-TR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𝑐𝑏</m:t>
                        </m:r>
                      </m:sub>
                    </m:sSub>
                  </m:oMath>
                </a14:m>
                <a:r>
                  <a:rPr lang="tr-TR" dirty="0" smtClean="0"/>
                  <a:t> ise)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tr-TR" dirty="0" smtClean="0"/>
                  <a:t> fazla yayılmış kanal (faz kestirimi zor)</a:t>
                </a:r>
              </a:p>
              <a:p>
                <a:pPr lvl="1"/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3312368"/>
              </a:xfrm>
              <a:blipFill rotWithShape="1">
                <a:blip r:embed="rId2"/>
                <a:stretch>
                  <a:fillRect l="-1481" t="-477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06" y="3789040"/>
            <a:ext cx="822891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106" y="4725144"/>
            <a:ext cx="6327254" cy="2112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70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10.1 Giriş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289451"/>
              </a:xfrm>
            </p:spPr>
            <p:txBody>
              <a:bodyPr/>
              <a:lstStyle/>
              <a:p>
                <a:r>
                  <a:rPr lang="tr-TR" dirty="0" smtClean="0"/>
                  <a:t>Sinyal tasarımı</a:t>
                </a:r>
              </a:p>
              <a:p>
                <a:pPr lvl="1"/>
                <a:r>
                  <a:rPr lang="tr-TR" dirty="0" smtClean="0"/>
                  <a:t>Büyüklük çok değiştiğinden MPAM ve MQAM uygulanması zordur</a:t>
                </a:r>
              </a:p>
              <a:p>
                <a:pPr lvl="2"/>
                <a:r>
                  <a:rPr lang="tr-TR" dirty="0" smtClean="0"/>
                  <a:t>PSK ve FSK daha avantajlıdır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≤2</m:t>
                    </m:r>
                    <m:r>
                      <a:rPr lang="tr-TR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tr-TR" dirty="0" smtClean="0"/>
                  <a:t> (</a:t>
                </a:r>
                <a:r>
                  <a:rPr lang="tr-TR" dirty="0" err="1" smtClean="0"/>
                  <a:t>Nyquist</a:t>
                </a:r>
                <a:r>
                  <a:rPr lang="tr-TR" dirty="0" smtClean="0"/>
                  <a:t>),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tr-TR" dirty="0" smtClean="0"/>
                  <a:t> seçelim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&gt;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den>
                    </m:f>
                  </m:oMath>
                </a14:m>
                <a:r>
                  <a:rPr lang="tr-TR" dirty="0" smtClean="0"/>
                  <a:t> 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&gt;</m:t>
                    </m:r>
                    <m:r>
                      <a:rPr lang="tr-TR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tr-TR" dirty="0" smtClean="0"/>
                  <a:t> olur – ISI oluşur (eşitleme gerekir )</a:t>
                </a:r>
              </a:p>
              <a:p>
                <a:pPr lvl="1"/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289451"/>
              </a:xfrm>
              <a:blipFill rotWithShape="1">
                <a:blip r:embed="rId2"/>
                <a:stretch>
                  <a:fillRect l="-1630" t="-149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017" y="4311377"/>
            <a:ext cx="7103415" cy="12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720" y="5589240"/>
            <a:ext cx="7026712" cy="901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12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10.1 Giriş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616624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 smtClean="0"/>
                  <a:t>Sönümlemeli kanallarda hata oranı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𝑊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≪</m:t>
                    </m:r>
                    <m:sSub>
                      <m:sSubPr>
                        <m:ctrlPr>
                          <a:rPr lang="tr-T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tr-TR" dirty="0" smtClean="0"/>
                  <a:t> varsayalım</a:t>
                </a:r>
              </a:p>
              <a:p>
                <a:pPr lvl="2"/>
                <a:r>
                  <a:rPr lang="tr-TR" dirty="0" smtClean="0"/>
                  <a:t>Tek bir </a:t>
                </a:r>
                <a:r>
                  <a:rPr lang="tr-TR" dirty="0" err="1" smtClean="0"/>
                  <a:t>path</a:t>
                </a:r>
                <a:r>
                  <a:rPr lang="tr-TR" dirty="0" smtClean="0"/>
                  <a:t> vardır </a:t>
                </a:r>
              </a:p>
              <a:p>
                <a:pPr lvl="1"/>
                <a:r>
                  <a:rPr lang="tr-TR" dirty="0" smtClean="0"/>
                  <a:t>Sembol aralığında değişim olmasın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𝛼𝛿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𝛼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𝑅𝑎𝑦𝑙𝑒𝑖𝑔h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, </m:t>
                    </m:r>
                    <m:sSup>
                      <m:sSupPr>
                        <m:ctrlPr>
                          <a:rPr lang="tr-TR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tr-TR" i="1">
                        <a:latin typeface="Cambria Math"/>
                        <a:ea typeface="Cambria Math"/>
                      </a:rPr>
                      <m:t>~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𝐸𝑥𝑝𝑜𝑛𝑒𝑛𝑡𝑖𝑎𝑙</m:t>
                    </m:r>
                    <m:r>
                      <a:rPr lang="tr-TR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tr-TR" b="0" dirty="0" smtClean="0">
                  <a:ea typeface="Cambria Math"/>
                </a:endParaRPr>
              </a:p>
              <a:p>
                <a:pPr lvl="1"/>
                <a:r>
                  <a:rPr lang="tr-TR" dirty="0" smtClean="0"/>
                  <a:t>BPSK kullanılsın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tr-TR" dirty="0" smtClean="0"/>
                  <a:t> (ispatla…) bu ifadenin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tr-TR" dirty="0" smtClean="0"/>
                  <a:t> üzerinden beklenen değeri alınır.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 smtClean="0"/>
                  <a:t> </a:t>
                </a:r>
                <a:r>
                  <a:rPr lang="tr-TR" dirty="0" err="1" smtClean="0"/>
                  <a:t>üssel</a:t>
                </a:r>
                <a:r>
                  <a:rPr lang="tr-TR" dirty="0" smtClean="0"/>
                  <a:t> dağılımlıdır. 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1+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  <m:r>
                      <a:rPr lang="tr-TR" b="0" i="1" smtClean="0">
                        <a:latin typeface="Cambria Math"/>
                      </a:rPr>
                      <m:t>, </m:t>
                    </m:r>
                  </m:oMath>
                </a14:m>
                <a:endParaRPr lang="tr-TR" dirty="0" smtClean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tr-TR" b="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𝛼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tr-TR" b="0" i="1" smtClean="0">
                        <a:latin typeface="Cambria Math"/>
                      </a:rPr>
                      <m:t>2</m:t>
                    </m:r>
                    <m:sSup>
                      <m:sSupPr>
                        <m:ctrlPr>
                          <a:rPr lang="tr-T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 smtClean="0"/>
                  <a:t> </a:t>
                </a:r>
                <a:r>
                  <a:rPr lang="tr-TR" dirty="0" smtClean="0"/>
                  <a:t> (Ortalama SNR)</a:t>
                </a:r>
                <a:endParaRPr lang="tr-TR" dirty="0" smtClean="0"/>
              </a:p>
              <a:p>
                <a:pPr lvl="2"/>
                <a:r>
                  <a:rPr lang="tr-TR" dirty="0" smtClean="0"/>
                  <a:t>Dikgen sinyaller  için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Yüksek SNR için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≃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4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den>
                    </m:f>
                  </m:oMath>
                </a14:m>
                <a:r>
                  <a:rPr lang="tr-TR" dirty="0" smtClean="0"/>
                  <a:t>,(BPSK)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≃</m:t>
                    </m:r>
                    <m:f>
                      <m:fPr>
                        <m:ctrlPr>
                          <a:rPr lang="tr-T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den>
                    </m:f>
                  </m:oMath>
                </a14:m>
                <a:r>
                  <a:rPr lang="tr-TR" dirty="0" smtClean="0"/>
                  <a:t> (dikgen)</a:t>
                </a:r>
              </a:p>
              <a:p>
                <a:pPr lvl="1"/>
                <a:r>
                  <a:rPr lang="tr-TR" dirty="0" smtClean="0"/>
                  <a:t>Hata oranı 1/SNR ile değişiyor (</a:t>
                </a:r>
                <a:r>
                  <a:rPr lang="tr-TR" dirty="0" smtClean="0"/>
                  <a:t>AWGN </a:t>
                </a:r>
                <a:r>
                  <a:rPr lang="tr-TR" dirty="0" err="1" smtClean="0"/>
                  <a:t>kanalıda</a:t>
                </a:r>
                <a:r>
                  <a:rPr lang="tr-TR" dirty="0" smtClean="0"/>
                  <a:t> üstel değişim vardı</a:t>
                </a:r>
                <a:r>
                  <a:rPr lang="tr-TR" dirty="0" smtClean="0"/>
                  <a:t>)</a:t>
                </a:r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616624"/>
              </a:xfrm>
              <a:blipFill rotWithShape="1">
                <a:blip r:embed="rId2"/>
                <a:stretch>
                  <a:fillRect l="-815" t="-173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88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10.1 Giriş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760640"/>
              </a:xfrm>
            </p:spPr>
            <p:txBody>
              <a:bodyPr/>
              <a:lstStyle/>
              <a:p>
                <a:r>
                  <a:rPr lang="tr-TR" dirty="0" smtClean="0"/>
                  <a:t>10.1.4 Çeşitleme</a:t>
                </a:r>
              </a:p>
              <a:p>
                <a:pPr lvl="1"/>
                <a:r>
                  <a:rPr lang="tr-TR" dirty="0" smtClean="0"/>
                  <a:t>Aynı bilgiyi farklı ve bağımsız D adet yoldan iletirsek bu versiyonların en az birinin doğru gitme ihtimali D arttıkça artar. </a:t>
                </a:r>
              </a:p>
              <a:p>
                <a:r>
                  <a:rPr lang="tr-TR" dirty="0" smtClean="0"/>
                  <a:t>Örnek</a:t>
                </a:r>
              </a:p>
              <a:p>
                <a:pPr lvl="1"/>
                <a:r>
                  <a:rPr lang="tr-TR" dirty="0" smtClean="0"/>
                  <a:t>frekans çeşitlemesi(</a:t>
                </a:r>
                <a:r>
                  <a:rPr lang="tr-TR" dirty="0" smtClean="0"/>
                  <a:t>OFDM):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𝑠𝑢𝑏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𝑐𝑏</m:t>
                        </m:r>
                      </m:sub>
                    </m:sSub>
                  </m:oMath>
                </a14:m>
                <a:r>
                  <a:rPr lang="tr-TR" dirty="0" smtClean="0"/>
                  <a:t> ise </a:t>
                </a:r>
              </a:p>
              <a:p>
                <a:pPr lvl="1"/>
                <a:r>
                  <a:rPr lang="tr-TR" dirty="0" smtClean="0"/>
                  <a:t>Zaman çeşitlemesi: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T</m:t>
                    </m:r>
                    <m:r>
                      <a:rPr lang="tr-TR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tr-T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𝑐𝑡</m:t>
                        </m:r>
                      </m:sub>
                    </m:sSub>
                  </m:oMath>
                </a14:m>
                <a:r>
                  <a:rPr lang="tr-TR" dirty="0" smtClean="0"/>
                  <a:t> ise </a:t>
                </a:r>
              </a:p>
              <a:p>
                <a:pPr lvl="1"/>
                <a:r>
                  <a:rPr lang="tr-TR" dirty="0" smtClean="0"/>
                  <a:t>Alıcı çeşitlemes</a:t>
                </a:r>
                <a:r>
                  <a:rPr lang="tr-TR" dirty="0"/>
                  <a:t>i</a:t>
                </a:r>
                <a:r>
                  <a:rPr lang="tr-TR" dirty="0" smtClean="0"/>
                  <a:t> (antenler birkaç </a:t>
                </a:r>
                <a:r>
                  <a:rPr lang="tr-TR" dirty="0" err="1" smtClean="0"/>
                  <a:t>dalgaboyu</a:t>
                </a:r>
                <a:r>
                  <a:rPr lang="tr-TR" dirty="0" smtClean="0"/>
                  <a:t> uzaklıkta olmalı)</a:t>
                </a:r>
              </a:p>
              <a:p>
                <a:pPr lvl="1"/>
                <a:r>
                  <a:rPr lang="tr-TR" dirty="0" smtClean="0"/>
                  <a:t>Polarizasyon çeşitlemesi vs..</a:t>
                </a:r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760640"/>
              </a:xfrm>
              <a:blipFill rotWithShape="1">
                <a:blip r:embed="rId2"/>
                <a:stretch>
                  <a:fillRect l="-1630" t="-1376" r="-118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874" y="4941168"/>
            <a:ext cx="290512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08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2656"/>
            <a:ext cx="7848872" cy="618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Metin kutusu 3"/>
              <p:cNvSpPr txBox="1"/>
              <p:nvPr/>
            </p:nvSpPr>
            <p:spPr>
              <a:xfrm>
                <a:off x="6339439" y="332656"/>
                <a:ext cx="2552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7C9E236-FFA1-48C7-9862-A65622FC2646}" type="mathplaceholder">
                        <a:rPr lang="tr-TR" i="1" smtClean="0">
                          <a:latin typeface="Cambria Math"/>
                        </a:rPr>
                        <a:t>Denklemi buraya yazın.</a:t>
                      </a:fld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9439" y="332656"/>
                <a:ext cx="2552302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Metin kutusu 4"/>
              <p:cNvSpPr txBox="1"/>
              <p:nvPr/>
            </p:nvSpPr>
            <p:spPr>
              <a:xfrm>
                <a:off x="5652120" y="4897812"/>
                <a:ext cx="3212354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tr-TR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tr-TR" i="1"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𝐷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/>
                            </a:rPr>
                            <m:t>!</m:t>
                          </m:r>
                        </m:num>
                        <m:den>
                          <m:r>
                            <a:rPr lang="tr-TR" b="0" i="1" smtClean="0">
                              <a:latin typeface="Cambria Math"/>
                            </a:rPr>
                            <m:t>𝐷</m:t>
                          </m:r>
                          <m:r>
                            <a:rPr lang="tr-TR" b="0" i="1" smtClean="0">
                              <a:latin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𝐷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/>
                            </a:rPr>
                            <m:t>!</m:t>
                          </m:r>
                        </m:den>
                      </m:f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tr-TR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4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𝜌</m:t>
                                  </m:r>
                                </m:e>
                              </m:d>
                            </m:e>
                            <m:sup>
                              <m:r>
                                <a:rPr lang="tr-TR" b="0" i="1" smtClean="0">
                                  <a:latin typeface="Cambria Math"/>
                                </a:rPr>
                                <m:t>𝐷</m:t>
                              </m:r>
                            </m:sup>
                          </m:sSup>
                        </m:den>
                      </m:f>
                      <m:r>
                        <a:rPr lang="tr-TR" b="0" i="0" smtClean="0">
                          <a:latin typeface="Cambria Math"/>
                        </a:rPr>
                        <m:t>,</m:t>
                      </m:r>
                      <m:r>
                        <a:rPr lang="tr-TR" b="0" i="1" smtClean="0">
                          <a:latin typeface="Cambria Math"/>
                        </a:rPr>
                        <m:t>𝜌</m:t>
                      </m:r>
                      <m:r>
                        <a:rPr lang="tr-TR" b="0" i="1" smtClean="0">
                          <a:latin typeface="Cambria Math"/>
                          <a:ea typeface="Cambria Math"/>
                        </a:rPr>
                        <m:t>≫1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4897812"/>
                <a:ext cx="3212354" cy="6767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Metin kutusu 6"/>
              <p:cNvSpPr txBox="1"/>
              <p:nvPr/>
            </p:nvSpPr>
            <p:spPr>
              <a:xfrm>
                <a:off x="5652120" y="5848620"/>
                <a:ext cx="3084113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tr-TR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tr-TR" i="1"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𝐷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/>
                            </a:rPr>
                            <m:t>!</m:t>
                          </m:r>
                        </m:num>
                        <m:den>
                          <m:r>
                            <a:rPr lang="tr-TR" b="0" i="1" smtClean="0">
                              <a:latin typeface="Cambria Math"/>
                            </a:rPr>
                            <m:t>𝐷</m:t>
                          </m:r>
                          <m:r>
                            <a:rPr lang="tr-TR" b="0" i="1" smtClean="0">
                              <a:latin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𝐷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/>
                            </a:rPr>
                            <m:t>!</m:t>
                          </m:r>
                        </m:den>
                      </m:f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tr-TR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𝜌</m:t>
                                  </m:r>
                                </m:e>
                              </m:d>
                            </m:e>
                            <m:sup>
                              <m:r>
                                <a:rPr lang="tr-TR" b="0" i="1" smtClean="0">
                                  <a:latin typeface="Cambria Math"/>
                                </a:rPr>
                                <m:t>𝐷</m:t>
                              </m:r>
                            </m:sup>
                          </m:sSup>
                        </m:den>
                      </m:f>
                      <m:r>
                        <a:rPr lang="tr-TR" b="0" i="0" smtClean="0">
                          <a:latin typeface="Cambria Math"/>
                        </a:rPr>
                        <m:t>,</m:t>
                      </m:r>
                      <m:r>
                        <a:rPr lang="tr-TR" b="0" i="1" smtClean="0">
                          <a:latin typeface="Cambria Math"/>
                        </a:rPr>
                        <m:t>𝜌</m:t>
                      </m:r>
                      <m:r>
                        <a:rPr lang="tr-TR" b="0" i="1" smtClean="0">
                          <a:latin typeface="Cambria Math"/>
                          <a:ea typeface="Cambria Math"/>
                        </a:rPr>
                        <m:t>≫1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848620"/>
                <a:ext cx="3084113" cy="67672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Metin kutusu 7"/>
              <p:cNvSpPr txBox="1"/>
              <p:nvPr/>
            </p:nvSpPr>
            <p:spPr>
              <a:xfrm>
                <a:off x="5664351" y="4077072"/>
                <a:ext cx="3212354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tr-TR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tr-TR" i="1"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𝐷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/>
                            </a:rPr>
                            <m:t>!</m:t>
                          </m:r>
                        </m:num>
                        <m:den>
                          <m:r>
                            <a:rPr lang="tr-TR" b="0" i="1" smtClean="0">
                              <a:latin typeface="Cambria Math"/>
                            </a:rPr>
                            <m:t>𝐷</m:t>
                          </m:r>
                          <m:r>
                            <a:rPr lang="tr-TR" b="0" i="1" smtClean="0">
                              <a:latin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𝐷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/>
                            </a:rPr>
                            <m:t>!</m:t>
                          </m:r>
                        </m:den>
                      </m:f>
                      <m:f>
                        <m:fPr>
                          <m:ctrlPr>
                            <a:rPr lang="tr-T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tr-TR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tr-TR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𝜌</m:t>
                                  </m:r>
                                </m:e>
                              </m:d>
                            </m:e>
                            <m:sup>
                              <m:r>
                                <a:rPr lang="tr-TR" b="0" i="1" smtClean="0">
                                  <a:latin typeface="Cambria Math"/>
                                </a:rPr>
                                <m:t>𝐷</m:t>
                              </m:r>
                            </m:sup>
                          </m:sSup>
                        </m:den>
                      </m:f>
                      <m:r>
                        <a:rPr lang="tr-TR" b="0" i="0" smtClean="0">
                          <a:latin typeface="Cambria Math"/>
                        </a:rPr>
                        <m:t>,</m:t>
                      </m:r>
                      <m:r>
                        <a:rPr lang="tr-TR" b="0" i="1" smtClean="0">
                          <a:latin typeface="Cambria Math"/>
                        </a:rPr>
                        <m:t>𝜌</m:t>
                      </m:r>
                      <m:r>
                        <a:rPr lang="tr-TR" b="0" i="1" smtClean="0">
                          <a:latin typeface="Cambria Math"/>
                          <a:ea typeface="Cambria Math"/>
                        </a:rPr>
                        <m:t>≫1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351" y="4077072"/>
                <a:ext cx="3212354" cy="67672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93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1823</TotalTime>
  <Words>1000</Words>
  <Application>Microsoft Office PowerPoint</Application>
  <PresentationFormat>Ekran Gösterisi (4:3)</PresentationFormat>
  <Paragraphs>82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Kablosuz Haberleşme</vt:lpstr>
      <vt:lpstr>10.1 Giriş</vt:lpstr>
      <vt:lpstr>10.1 Giriş</vt:lpstr>
      <vt:lpstr>10.1 Giriş</vt:lpstr>
      <vt:lpstr>PowerPoint Sunusu</vt:lpstr>
      <vt:lpstr>10.1 Giriş</vt:lpstr>
      <vt:lpstr>10.1 Giriş</vt:lpstr>
      <vt:lpstr>10.1 Giriş</vt:lpstr>
      <vt:lpstr>10.1 Giriş</vt:lpstr>
      <vt:lpstr>10.1 Giriş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Kablosuz Haberleşme</dc:title>
  <dc:creator>yasemin doğan girici</dc:creator>
  <cp:lastModifiedBy>yasemin doğan girici</cp:lastModifiedBy>
  <cp:revision>24</cp:revision>
  <dcterms:created xsi:type="dcterms:W3CDTF">2012-09-08T14:25:01Z</dcterms:created>
  <dcterms:modified xsi:type="dcterms:W3CDTF">2012-09-09T20:48:17Z</dcterms:modified>
</cp:coreProperties>
</file>