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7516DB03-3B75-4A6E-BDF0-A6767D5D95AF}">
          <p14:sldIdLst>
            <p14:sldId id="256"/>
            <p14:sldId id="257"/>
            <p14:sldId id="258"/>
            <p14:sldId id="260"/>
            <p14:sldId id="259"/>
            <p14:sldId id="261"/>
            <p14:sldId id="263"/>
            <p14:sldId id="264"/>
            <p14:sldId id="262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Başlıksız Bölüm" id="{EE4ADA70-F082-4D32-A68D-91DDDD8FCF3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094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958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4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35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68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02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6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78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433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30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728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06D8-1A90-40E8-B035-7CEC4D1B9FB7}" type="datetimeFigureOut">
              <a:rPr lang="tr-TR" smtClean="0"/>
              <a:t>28.11.2016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F6F7A-215F-4166-8375-3831A47B72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ELE 574 Rastgele Süreçler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Konu 6: Ayrık Durum </a:t>
            </a:r>
            <a:r>
              <a:rPr lang="tr-TR" dirty="0" err="1"/>
              <a:t>Markov</a:t>
            </a:r>
            <a:r>
              <a:rPr lang="tr-TR" dirty="0"/>
              <a:t> Model Dinamiği</a:t>
            </a:r>
          </a:p>
        </p:txBody>
      </p:sp>
    </p:spTree>
    <p:extLst>
      <p:ext uri="{BB962C8B-B14F-4D97-AF65-F5344CB8AC3E}">
        <p14:creationId xmlns:p14="http://schemas.microsoft.com/office/powerpoint/2010/main" val="178849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8787"/>
          </a:xfrm>
        </p:spPr>
        <p:txBody>
          <a:bodyPr>
            <a:normAutofit fontScale="90000"/>
          </a:bodyPr>
          <a:lstStyle/>
          <a:p>
            <a:r>
              <a:rPr lang="tr-TR" dirty="0"/>
              <a:t>6.1 Sonlu Durum Uzayı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360485" y="1166191"/>
                <a:ext cx="8154865" cy="204550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tr-TR" dirty="0"/>
                  <a:t>Uzun vadeli davranışlar</a:t>
                </a:r>
              </a:p>
              <a:p>
                <a:pPr lvl="1"/>
                <a:r>
                  <a:rPr lang="tr-TR" dirty="0"/>
                  <a:t>Durum olasılık dağılımının olup olmadığı, </a:t>
                </a:r>
              </a:p>
              <a:p>
                <a:pPr lvl="2"/>
                <a:r>
                  <a:rPr lang="tr-TR" dirty="0"/>
                  <a:t>Başlangıç durumundan bağımsız bir dağılım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Zamansal ve istatistiksel ortalamaların eşit olup olmadığı</a:t>
                </a:r>
              </a:p>
              <a:p>
                <a:pPr lvl="1"/>
                <a:r>
                  <a:rPr lang="tr-TR" dirty="0" err="1"/>
                  <a:t>İndirgenemezlik</a:t>
                </a:r>
                <a:endParaRPr lang="tr-TR" dirty="0"/>
              </a:p>
              <a:p>
                <a:pPr lvl="1"/>
                <a:r>
                  <a:rPr lang="tr-TR" dirty="0" err="1"/>
                  <a:t>Döngüsüzlük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485" y="1166191"/>
                <a:ext cx="8154865" cy="2045503"/>
              </a:xfrm>
              <a:blipFill>
                <a:blip r:embed="rId2"/>
                <a:stretch>
                  <a:fillRect l="-972" t="-6845" b="-8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46" y="3211694"/>
            <a:ext cx="8080130" cy="88687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46" y="4268126"/>
            <a:ext cx="2628900" cy="242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0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30" y="371145"/>
            <a:ext cx="8488224" cy="111181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98" y="4339087"/>
            <a:ext cx="8217312" cy="70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8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37" y="407506"/>
            <a:ext cx="8140639" cy="627821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597876" y="3006969"/>
            <a:ext cx="7886700" cy="732328"/>
          </a:xfrm>
        </p:spPr>
        <p:txBody>
          <a:bodyPr>
            <a:noAutofit/>
          </a:bodyPr>
          <a:lstStyle/>
          <a:p>
            <a:r>
              <a:rPr lang="tr-TR" sz="3200" dirty="0"/>
              <a:t>6.2 </a:t>
            </a:r>
            <a:r>
              <a:rPr lang="tr-TR" sz="3200" dirty="0" err="1"/>
              <a:t>Markov</a:t>
            </a:r>
            <a:r>
              <a:rPr lang="tr-TR" sz="3200" dirty="0"/>
              <a:t> Süreçlerinin Sınıfları ve Yakınsaması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İçerik Yer Tutucusu 3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3739297"/>
                <a:ext cx="7886700" cy="277580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dirty="0"/>
                  <a:t>Tanım 6.1: Zamansal homojen, sonlu durum süreçler için </a:t>
                </a:r>
              </a:p>
              <a:p>
                <a:pPr lvl="1"/>
                <a:r>
                  <a:rPr lang="tr-TR" dirty="0"/>
                  <a:t>İndirgenemez süreç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&gt;0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.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tr-TR" dirty="0"/>
              </a:p>
              <a:p>
                <a:r>
                  <a:rPr lang="tr-TR" dirty="0"/>
                  <a:t>Tanım 6.2: Zamansal homojen, sonlu durum,  ayrık zaman süreçler için </a:t>
                </a:r>
              </a:p>
              <a:p>
                <a:pPr lvl="1"/>
                <a:r>
                  <a:rPr lang="tr-TR" dirty="0"/>
                  <a:t>Bir durumun periyodu: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𝑂𝐵𝐸𝐵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≥0: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𝑖𝑖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&gt;0 </m:t>
                        </m:r>
                      </m:e>
                    </m:d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Bütün durumların periyodu 1 ise süreç </a:t>
                </a:r>
                <a:r>
                  <a:rPr lang="tr-TR" dirty="0" err="1"/>
                  <a:t>aperiyodiktir</a:t>
                </a:r>
                <a:r>
                  <a:rPr lang="tr-TR" dirty="0"/>
                  <a:t>. </a:t>
                </a:r>
              </a:p>
            </p:txBody>
          </p:sp>
        </mc:Choice>
        <mc:Fallback xmlns="">
          <p:sp>
            <p:nvSpPr>
              <p:cNvPr id="4" name="İçerik Yer Tutucusu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739297"/>
                <a:ext cx="7886700" cy="2775803"/>
              </a:xfrm>
              <a:blipFill>
                <a:blip r:embed="rId3"/>
                <a:stretch>
                  <a:fillRect l="-1159" t="-43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50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8544"/>
          </a:xfrm>
        </p:spPr>
        <p:txBody>
          <a:bodyPr>
            <a:noAutofit/>
          </a:bodyPr>
          <a:lstStyle/>
          <a:p>
            <a:r>
              <a:rPr lang="tr-TR" sz="3200" dirty="0"/>
              <a:t>6.2 </a:t>
            </a:r>
            <a:r>
              <a:rPr lang="tr-TR" sz="3200" dirty="0" err="1"/>
              <a:t>Markov</a:t>
            </a:r>
            <a:r>
              <a:rPr lang="tr-TR" sz="3200" dirty="0"/>
              <a:t> Süreçlerinin Sınıfları ve Yakınsaması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33672"/>
                <a:ext cx="7886700" cy="514329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Proposition 6.3:  Süreç indirgenemez ise her durumun periyodu aynıdır.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≥1: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func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&lt;+∞|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tr-TR" dirty="0"/>
                  <a:t> ise  durum geçicidir</a:t>
                </a:r>
              </a:p>
              <a:p>
                <a:pPr lvl="1"/>
                <a:r>
                  <a:rPr lang="tr-TR" dirty="0"/>
                  <a:t>Aksi halde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&lt;+∞</m:t>
                    </m:r>
                  </m:oMath>
                </a14:m>
                <a:r>
                  <a:rPr lang="tr-TR" dirty="0"/>
                  <a:t> ise pozitif tekrarlı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null</a:t>
                </a:r>
                <a:r>
                  <a:rPr lang="tr-TR" dirty="0"/>
                  <a:t> </a:t>
                </a:r>
                <a:r>
                  <a:rPr lang="tr-TR" dirty="0" err="1"/>
                  <a:t>recurrent</a:t>
                </a:r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6.4: İndirgenemez ve </a:t>
                </a:r>
                <a:r>
                  <a:rPr lang="tr-TR" dirty="0" err="1"/>
                  <a:t>döngüsüz</a:t>
                </a:r>
                <a:r>
                  <a:rPr lang="tr-TR" dirty="0"/>
                  <a:t> bir süreçte</a:t>
                </a:r>
              </a:p>
              <a:p>
                <a:pPr lvl="1"/>
                <a:r>
                  <a:rPr lang="tr-TR" dirty="0"/>
                  <a:t>Ya bütün durumlar geçici, ya hepsi pozitif tekrarlı, ya da </a:t>
                </a:r>
                <a:r>
                  <a:rPr lang="tr-TR" dirty="0" err="1"/>
                  <a:t>null</a:t>
                </a:r>
                <a:r>
                  <a:rPr lang="tr-TR" dirty="0"/>
                  <a:t> tekrarlıdır</a:t>
                </a:r>
              </a:p>
              <a:p>
                <a:pPr lvl="1"/>
                <a14:m>
                  <m:oMath xmlns:m="http://schemas.openxmlformats.org/officeDocument/2006/math">
                    <m:limLow>
                      <m:limLow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=1/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Her durum pozitif tekrarlı ise bir olasılık dağılımı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𝑚𝑒𝑣𝑐𝑢𝑡𝑡𝑢𝑟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Eğer mevcutsa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=1/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33672"/>
                <a:ext cx="7886700" cy="5143292"/>
              </a:xfrm>
              <a:blipFill>
                <a:blip r:embed="rId2"/>
                <a:stretch>
                  <a:fillRect l="-1159" t="-308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04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2526"/>
          </a:xfrm>
        </p:spPr>
        <p:txBody>
          <a:bodyPr>
            <a:noAutofit/>
          </a:bodyPr>
          <a:lstStyle/>
          <a:p>
            <a:r>
              <a:rPr lang="tr-TR" sz="3200" dirty="0"/>
              <a:t>6.3 Sürekli Zaman </a:t>
            </a:r>
            <a:r>
              <a:rPr lang="tr-TR" sz="3200" dirty="0" err="1"/>
              <a:t>Markov</a:t>
            </a:r>
            <a:r>
              <a:rPr lang="tr-TR" sz="3200" dirty="0"/>
              <a:t> Süreçlerinin Sınıfları ve Yakınsaması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27653"/>
                <a:ext cx="7886700" cy="5249310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Durum sayısı sonsuz da olabilir (ör:</a:t>
                </a:r>
              </a:p>
              <a:p>
                <a:r>
                  <a:rPr lang="tr-TR" dirty="0"/>
                  <a:t>Definition 6.6: Sıçramalı </a:t>
                </a:r>
                <a:r>
                  <a:rPr lang="tr-TR" dirty="0" err="1"/>
                  <a:t>Markov</a:t>
                </a:r>
                <a:r>
                  <a:rPr lang="tr-TR" dirty="0"/>
                  <a:t> Süreçleri,</a:t>
                </a:r>
              </a:p>
              <a:p>
                <a:r>
                  <a:rPr lang="tr-TR" dirty="0"/>
                  <a:t>Üreteç matrisi Q: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tr-TR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func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d>
                          <m:dPr>
                            <m:begChr m:val="{"/>
                            <m:endChr m:val="}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), 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endParaRPr lang="tr-TR" dirty="0"/>
              </a:p>
              <a:p>
                <a:r>
                  <a:rPr lang="tr-TR" dirty="0"/>
                  <a:t>Sonlu durum süreçler gibi sonsuz durum süreçlerde de </a:t>
                </a:r>
              </a:p>
              <a:p>
                <a:pPr lvl="1"/>
                <a:r>
                  <a:rPr lang="tr-TR" dirty="0"/>
                  <a:t>aynı uzay-zaman (ayrık zaman sıçrama süreci ve tutulma zamanları) kavramları geçerlidir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limLoc m:val="subSu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tr-TR" dirty="0"/>
                  <a:t>  </a:t>
                </a:r>
                <a:r>
                  <a:rPr lang="tr-TR" dirty="0" err="1"/>
                  <a:t>Chapman</a:t>
                </a:r>
                <a:r>
                  <a:rPr lang="tr-TR" dirty="0"/>
                  <a:t> </a:t>
                </a:r>
                <a:r>
                  <a:rPr lang="tr-TR" dirty="0" err="1"/>
                  <a:t>Kolmogorov</a:t>
                </a:r>
                <a:r>
                  <a:rPr lang="tr-TR" dirty="0"/>
                  <a:t> Denklemleri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tr-T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tr-TR" dirty="0"/>
                  <a:t> geçerlidir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27653"/>
                <a:ext cx="7886700" cy="5249310"/>
              </a:xfrm>
              <a:blipFill>
                <a:blip r:embed="rId2"/>
                <a:stretch>
                  <a:fillRect l="-1159" t="-174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55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8" y="276781"/>
            <a:ext cx="8457809" cy="188332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66" y="2279062"/>
            <a:ext cx="6046221" cy="89205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33" y="4464082"/>
            <a:ext cx="8303054" cy="126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3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95048"/>
          </a:xfrm>
        </p:spPr>
        <p:txBody>
          <a:bodyPr>
            <a:noAutofit/>
          </a:bodyPr>
          <a:lstStyle/>
          <a:p>
            <a:r>
              <a:rPr lang="tr-TR" sz="3200" dirty="0"/>
              <a:t>6.3 Sürekli Zaman </a:t>
            </a:r>
            <a:r>
              <a:rPr lang="tr-TR" sz="3200" dirty="0" err="1"/>
              <a:t>Markov</a:t>
            </a:r>
            <a:r>
              <a:rPr lang="tr-TR" sz="3200" dirty="0"/>
              <a:t> Süreçlerinin Sınıfları ve Yakınsaması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90261"/>
                <a:ext cx="7886700" cy="5116788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≥0: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func>
                  </m:oMath>
                </a14:m>
                <a:r>
                  <a:rPr lang="tr-TR" dirty="0"/>
                  <a:t>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sSubSup>
                              <m:sSub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func>
                  </m:oMath>
                </a14:m>
                <a:r>
                  <a:rPr lang="tr-TR" dirty="0"/>
                  <a:t>:  i’ye dönüş süresi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&lt;+∞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tr-TR" dirty="0"/>
                  <a:t> ise  durum geçicidir</a:t>
                </a:r>
              </a:p>
              <a:p>
                <a:pPr lvl="1"/>
                <a:r>
                  <a:rPr lang="tr-TR" dirty="0"/>
                  <a:t>Aksi halde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&lt;+∞</m:t>
                    </m:r>
                  </m:oMath>
                </a14:m>
                <a:r>
                  <a:rPr lang="tr-TR" dirty="0"/>
                  <a:t> ise pozitif tekrarlı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r>
                  <a:rPr lang="tr-TR" dirty="0"/>
                  <a:t> </a:t>
                </a:r>
                <a:r>
                  <a:rPr lang="tr-TR" dirty="0" err="1"/>
                  <a:t>null</a:t>
                </a:r>
                <a:r>
                  <a:rPr lang="tr-TR" dirty="0"/>
                  <a:t> </a:t>
                </a:r>
                <a:r>
                  <a:rPr lang="tr-TR" dirty="0" err="1"/>
                  <a:t>recurrent</a:t>
                </a:r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6.8: İndirgenemez bir süreçte</a:t>
                </a:r>
              </a:p>
              <a:p>
                <a:pPr lvl="1"/>
                <a:r>
                  <a:rPr lang="tr-TR" dirty="0"/>
                  <a:t>Ya bütün durumlar geçici, ya hepsi pozitif tekrarlı, ya da </a:t>
                </a:r>
                <a:r>
                  <a:rPr lang="tr-TR" dirty="0" err="1"/>
                  <a:t>null</a:t>
                </a:r>
                <a:r>
                  <a:rPr lang="tr-TR" dirty="0"/>
                  <a:t> tekrarlıdır</a:t>
                </a:r>
              </a:p>
              <a:p>
                <a:pPr lvl="1"/>
                <a14:m>
                  <m:oMath xmlns:m="http://schemas.openxmlformats.org/officeDocument/2006/math">
                    <m:limLow>
                      <m:limLow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𝑖𝑖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endParaRPr lang="tr-TR" dirty="0"/>
              </a:p>
              <a:p>
                <a:r>
                  <a:rPr lang="tr-TR" dirty="0" err="1"/>
                  <a:t>Proposition</a:t>
                </a:r>
                <a:r>
                  <a:rPr lang="tr-TR" dirty="0"/>
                  <a:t> 6.9: İndirgenemez bir süreçte</a:t>
                </a:r>
              </a:p>
              <a:p>
                <a:pPr lvl="1"/>
                <a:r>
                  <a:rPr lang="tr-TR" dirty="0"/>
                  <a:t>Denge  olasılık dağılımı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vertJc m:val="bot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tr-TR" dirty="0"/>
                  <a:t> denge dağılımı vardır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vertJc m:val="bot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tr-TR" dirty="0"/>
                  <a:t> bütün durumlar pozitif tekrarlı</a:t>
                </a:r>
              </a:p>
              <a:p>
                <a:pPr lvl="1"/>
                <a:r>
                  <a:rPr lang="tr-TR" dirty="0"/>
                  <a:t>Bütün durumlar pozitif tekrarlı 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𝑖𝑖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90261"/>
                <a:ext cx="7886700" cy="5116788"/>
              </a:xfrm>
              <a:blipFill>
                <a:blip r:embed="rId2"/>
                <a:stretch>
                  <a:fillRect l="-1005" t="-1788" r="-46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59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75778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6.4. Doğum-Ölüm Süreçlerinin Sınıfları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73426"/>
                <a:ext cx="7886700" cy="54731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Doğum ve ölüm hızları pozitif ise süreç indirgenemezdir.</a:t>
                </a:r>
              </a:p>
              <a:p>
                <a:r>
                  <a:rPr lang="tr-TR" dirty="0"/>
                  <a:t>Pozitif Tekrarlı bir süreç için öncelikle süreç </a:t>
                </a:r>
                <a:r>
                  <a:rPr lang="tr-TR" dirty="0" err="1"/>
                  <a:t>nonexplosive</a:t>
                </a:r>
                <a:r>
                  <a:rPr lang="tr-TR" dirty="0"/>
                  <a:t> olmalıdır (hızlar üstten sınırlı veya en fazla n ile doğrusal artıyorsa)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tr-TR" dirty="0"/>
                  <a:t> denge dağılımı vardır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vertJc m:val="bot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tr-TR" dirty="0"/>
                  <a:t> bütün durumlar pozitif tekrarlı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Alt alta toplarsak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Bu durumda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Sonuç: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/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&lt;∞</m:t>
                    </m:r>
                    <m:groupChr>
                      <m:groupChrPr>
                        <m:chr m:val="⇔"/>
                        <m:pos m:val="to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𝑝𝑜𝑧𝑖𝑡𝑖𝑓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𝑡𝑒𝑘𝑟𝑎𝑟𝑙𝚤</m:t>
                    </m:r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/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=∞ </m:t>
                    </m:r>
                    <m:groupChr>
                      <m:groupChrPr>
                        <m:chr m:val="⇔"/>
                        <m:pos m:val="top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tr-TR" dirty="0"/>
                  <a:t> Süreç tekrarlı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73426"/>
                <a:ext cx="7886700" cy="5473148"/>
              </a:xfrm>
              <a:blipFill>
                <a:blip r:embed="rId2"/>
                <a:stretch>
                  <a:fillRect l="-1391" t="-24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256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/>
                  <a:t>Süreç ayrık zaman ve zamansal homojen  ise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≥1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𝑑𝑖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ğ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𝑒𝑟</m:t>
                                  </m:r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endParaRPr lang="tr-TR" b="0" dirty="0"/>
              </a:p>
              <a:p>
                <a:r>
                  <a:rPr lang="tr-TR" dirty="0"/>
                  <a:t>Ayrık zaman süreçler </a:t>
                </a:r>
                <a:r>
                  <a:rPr lang="tr-TR" dirty="0" err="1"/>
                  <a:t>explosive</a:t>
                </a:r>
                <a:r>
                  <a:rPr lang="tr-TR" dirty="0"/>
                  <a:t> olamaz</a:t>
                </a:r>
              </a:p>
              <a:p>
                <a:r>
                  <a:rPr lang="tr-TR" dirty="0"/>
                  <a:t>Onun dışında pozitif tekrarlı ve tekrarlı olma şartları önceki gibidir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241" r="-18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56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83013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6.5 Zamansal ve İstatistiksel Ortalamalar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980661"/>
            <a:ext cx="7886700" cy="5196302"/>
          </a:xfrm>
        </p:spPr>
        <p:txBody>
          <a:bodyPr/>
          <a:lstStyle/>
          <a:p>
            <a:r>
              <a:rPr lang="tr-TR" dirty="0"/>
              <a:t>İstatistiksel ortalamaların (uzun) süre boyunca gözlemlenen ampirik ortalamalar ile aynı olup olmadığı</a:t>
            </a:r>
          </a:p>
          <a:p>
            <a:r>
              <a:rPr lang="tr-TR" dirty="0" err="1"/>
              <a:t>Sf</a:t>
            </a:r>
            <a:r>
              <a:rPr lang="tr-TR" dirty="0"/>
              <a:t> 187,188</a:t>
            </a:r>
          </a:p>
        </p:txBody>
      </p:sp>
    </p:spTree>
    <p:extLst>
      <p:ext uri="{BB962C8B-B14F-4D97-AF65-F5344CB8AC3E}">
        <p14:creationId xmlns:p14="http://schemas.microsoft.com/office/powerpoint/2010/main" val="1304188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8930"/>
          </a:xfrm>
        </p:spPr>
        <p:txBody>
          <a:bodyPr>
            <a:noAutofit/>
          </a:bodyPr>
          <a:lstStyle/>
          <a:p>
            <a:r>
              <a:rPr lang="tr-TR" sz="3200" dirty="0"/>
              <a:t>6.6 Kuyruk Sistemleri , M/M/1, </a:t>
            </a:r>
            <a:r>
              <a:rPr lang="tr-TR" sz="3200" dirty="0" err="1"/>
              <a:t>Little</a:t>
            </a:r>
            <a:r>
              <a:rPr lang="tr-TR" sz="3200" dirty="0"/>
              <a:t> Kuralı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75657"/>
                <a:ext cx="7886700" cy="5001306"/>
              </a:xfrm>
            </p:spPr>
            <p:txBody>
              <a:bodyPr/>
              <a:lstStyle/>
              <a:p>
                <a:r>
                  <a:rPr lang="tr-TR" dirty="0"/>
                  <a:t>Sistem sunucu ve kuyruktan oluşur</a:t>
                </a:r>
              </a:p>
              <a:p>
                <a:pPr lvl="1"/>
                <a:r>
                  <a:rPr lang="tr-TR" dirty="0"/>
                  <a:t>FCFS</a:t>
                </a:r>
              </a:p>
              <a:p>
                <a:pPr lvl="1"/>
                <a:r>
                  <a:rPr lang="tr-TR" dirty="0"/>
                  <a:t>LCFS</a:t>
                </a:r>
              </a:p>
              <a:p>
                <a:pPr lvl="1"/>
                <a:r>
                  <a:rPr lang="tr-TR" dirty="0" err="1"/>
                  <a:t>Önceliklendirme</a:t>
                </a:r>
                <a:endParaRPr lang="tr-TR" dirty="0"/>
              </a:p>
              <a:p>
                <a:pPr lvl="1"/>
                <a:r>
                  <a:rPr lang="tr-TR" dirty="0" err="1"/>
                  <a:t>Processor</a:t>
                </a:r>
                <a:r>
                  <a:rPr lang="tr-TR" dirty="0"/>
                  <a:t> </a:t>
                </a:r>
                <a:r>
                  <a:rPr lang="tr-TR" dirty="0" err="1"/>
                  <a:t>Sharing</a:t>
                </a:r>
                <a:endParaRPr lang="tr-TR" dirty="0"/>
              </a:p>
              <a:p>
                <a:r>
                  <a:rPr lang="tr-TR" dirty="0"/>
                  <a:t>A/B/s </a:t>
                </a:r>
                <a:r>
                  <a:rPr lang="tr-TR" dirty="0" err="1"/>
                  <a:t>notasyonu</a:t>
                </a:r>
                <a:endParaRPr lang="tr-TR" dirty="0"/>
              </a:p>
              <a:p>
                <a:pPr lvl="1"/>
                <a:r>
                  <a:rPr lang="tr-TR" dirty="0"/>
                  <a:t>A: </a:t>
                </a:r>
                <a:r>
                  <a:rPr lang="tr-TR" dirty="0" err="1"/>
                  <a:t>arrival</a:t>
                </a:r>
                <a:r>
                  <a:rPr lang="tr-TR" dirty="0"/>
                  <a:t> , B : service , s: sunucu sayısı</a:t>
                </a:r>
              </a:p>
              <a:p>
                <a:r>
                  <a:rPr lang="tr-TR" dirty="0"/>
                  <a:t>M/M/1: </a:t>
                </a:r>
              </a:p>
              <a:p>
                <a:r>
                  <a:rPr lang="tr-TR" dirty="0"/>
                  <a:t>A/B/s/b:  b= kuyruk kapasitesi</a:t>
                </a:r>
              </a:p>
              <a:p>
                <a:r>
                  <a:rPr lang="tr-TR" dirty="0"/>
                  <a:t>M/M/1/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tr-TR" dirty="0"/>
                  <a:t> =M/M/1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75657"/>
                <a:ext cx="7886700" cy="5001306"/>
              </a:xfrm>
              <a:blipFill>
                <a:blip r:embed="rId2"/>
                <a:stretch>
                  <a:fillRect l="-1391" t="-207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86" y="1074057"/>
            <a:ext cx="2633700" cy="124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1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3"/>
          </a:xfrm>
        </p:spPr>
        <p:txBody>
          <a:bodyPr>
            <a:noAutofit/>
          </a:bodyPr>
          <a:lstStyle/>
          <a:p>
            <a:r>
              <a:rPr lang="tr-TR" sz="3200" dirty="0"/>
              <a:t>6.6 Kuyruk Sistemleri , M/M/1, </a:t>
            </a:r>
            <a:r>
              <a:rPr lang="tr-TR" sz="3200" dirty="0" err="1"/>
              <a:t>Little</a:t>
            </a:r>
            <a:r>
              <a:rPr lang="tr-TR" sz="3200" dirty="0"/>
              <a:t> Kuralı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46629"/>
                <a:ext cx="7886700" cy="50303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Alternatif ifade: </a:t>
                </a:r>
              </a:p>
              <a:p>
                <a:pPr lvl="1"/>
                <a:r>
                  <a:rPr lang="tr-TR" dirty="0"/>
                  <a:t>A(t):  Müşterilerin geliş süreci</a:t>
                </a:r>
              </a:p>
              <a:p>
                <a:pPr lvl="1"/>
                <a:r>
                  <a:rPr lang="tr-TR" dirty="0"/>
                  <a:t>D(t): Müşterilerin (potansiyel)  terk ediş süreci</a:t>
                </a:r>
              </a:p>
              <a:p>
                <a:pPr lvl="1"/>
                <a:r>
                  <a:rPr lang="tr-TR" dirty="0"/>
                  <a:t>N(t): t anındaki müşteri sayısı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≥1</m:t>
                                </m:r>
                              </m:e>
                            </m:d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𝑑𝐷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tr-TR" b="0" dirty="0"/>
              </a:p>
              <a:p>
                <a:pPr lvl="2"/>
                <a:r>
                  <a:rPr lang="tr-TR" dirty="0"/>
                  <a:t>N(t) bir </a:t>
                </a:r>
                <a:r>
                  <a:rPr lang="tr-TR" dirty="0" err="1"/>
                  <a:t>Markov</a:t>
                </a:r>
                <a:r>
                  <a:rPr lang="tr-TR" dirty="0"/>
                  <a:t> sürecidir</a:t>
                </a:r>
              </a:p>
              <a:p>
                <a:r>
                  <a:rPr lang="tr-TR" dirty="0"/>
                  <a:t>Diğer bir ifade şekli:  Doğum ölüm süreci (en sık kullanılan)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Süreç tekrarlı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pos m:val="top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tr-TR" dirty="0"/>
                  <a:t>, Süreç pozitif tekrarlı </a:t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pos m:val="top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tr-TR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  <m:sSup>
                      <m:sSup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Sunucunun meşgul olma olasılığı =?</a:t>
                </a:r>
              </a:p>
              <a:p>
                <a:pPr lvl="1"/>
                <a:r>
                  <a:rPr lang="tr-TR" dirty="0"/>
                  <a:t>Kuyruktaki ortalama kullanıcı sayısı=?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46629"/>
                <a:ext cx="7886700" cy="5030334"/>
              </a:xfrm>
              <a:blipFill>
                <a:blip r:embed="rId2"/>
                <a:stretch>
                  <a:fillRect l="-1159" t="-3030" b="-72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961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1503"/>
          </a:xfrm>
        </p:spPr>
        <p:txBody>
          <a:bodyPr>
            <a:noAutofit/>
          </a:bodyPr>
          <a:lstStyle/>
          <a:p>
            <a:r>
              <a:rPr lang="tr-TR" sz="3200" dirty="0"/>
              <a:t>6.6 Kuyruk Sistemleri , M/M/1, </a:t>
            </a:r>
            <a:r>
              <a:rPr lang="tr-TR" sz="3200" dirty="0" err="1"/>
              <a:t>Little</a:t>
            </a:r>
            <a:r>
              <a:rPr lang="tr-TR" sz="3200" dirty="0"/>
              <a:t> Kuralı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46629"/>
                <a:ext cx="7886700" cy="5399314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Sistemde /Kuyrukta harcanan ortalama zaman</a:t>
                </a:r>
              </a:p>
              <a:p>
                <a:r>
                  <a:rPr lang="tr-TR" dirty="0" err="1"/>
                  <a:t>Little</a:t>
                </a:r>
                <a:r>
                  <a:rPr lang="tr-TR" dirty="0"/>
                  <a:t> Kuralı: 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endParaRPr lang="tr-TR" dirty="0"/>
              </a:p>
              <a:p>
                <a:endParaRPr lang="tr-TR" dirty="0"/>
              </a:p>
              <a:p>
                <a:r>
                  <a:rPr lang="tr-TR" dirty="0"/>
                  <a:t>Aşağıdaki grafikte</a:t>
                </a:r>
              </a:p>
              <a:p>
                <a:pPr lvl="1"/>
                <a:r>
                  <a:rPr lang="tr-TR" dirty="0"/>
                  <a:t>Dikey mesafeler</a:t>
                </a:r>
              </a:p>
              <a:p>
                <a:pPr lvl="1"/>
                <a:r>
                  <a:rPr lang="tr-TR" dirty="0"/>
                  <a:t>Yatay mesafeler</a:t>
                </a:r>
              </a:p>
              <a:p>
                <a:r>
                  <a:rPr lang="tr-TR" dirty="0"/>
                  <a:t>Taralı alan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nary>
                      <m:nary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acc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tr-TR" b="0" dirty="0"/>
              </a:p>
              <a:p>
                <a:pPr lvl="1"/>
                <a:r>
                  <a:rPr lang="tr-TR" dirty="0"/>
                  <a:t>Ör. M/M/1 </a:t>
                </a:r>
                <a:endParaRPr lang="tr-TR" b="0" dirty="0"/>
              </a:p>
              <a:p>
                <a:endParaRPr lang="tr-TR" dirty="0"/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46629"/>
                <a:ext cx="7886700" cy="5399314"/>
              </a:xfrm>
              <a:blipFill>
                <a:blip r:embed="rId2"/>
                <a:stretch>
                  <a:fillRect l="-1159" t="-1693" b="-158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822" y="2564612"/>
            <a:ext cx="3338375" cy="174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42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1845"/>
          </a:xfrm>
        </p:spPr>
        <p:txBody>
          <a:bodyPr>
            <a:normAutofit fontScale="90000"/>
          </a:bodyPr>
          <a:lstStyle/>
          <a:p>
            <a:r>
              <a:rPr lang="tr-TR" dirty="0"/>
              <a:t>6.7: Ortalama Geliş Hızı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86972"/>
                <a:ext cx="7886700" cy="351245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tr-TR" dirty="0"/>
                  <a:t>Bazı süreçlerde geliş hızı sistemdeki müşteri sayısına bağlı olabilir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tr-TR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</m:oMath>
                </a14:m>
                <a:r>
                  <a:rPr lang="tr-TR" dirty="0"/>
                  <a:t>=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endParaRPr lang="tr-TR" dirty="0"/>
              </a:p>
              <a:p>
                <a:r>
                  <a:rPr lang="tr-TR" dirty="0"/>
                  <a:t>Belli anlardaki dağılım (ör.  Geliş anlarında)</a:t>
                </a:r>
              </a:p>
              <a:p>
                <a:r>
                  <a:rPr lang="tr-TR" dirty="0"/>
                  <a:t>Geldiklerinde k adet müşteri görme oranı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acc>
                          <m:accPr>
                            <m:chr m:val="̅"/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den>
                    </m:f>
                  </m:oMath>
                </a14:m>
                <a:r>
                  <a:rPr lang="tr-TR" dirty="0"/>
                  <a:t>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86972"/>
                <a:ext cx="7886700" cy="3512457"/>
              </a:xfrm>
              <a:blipFill>
                <a:blip r:embed="rId2"/>
                <a:stretch>
                  <a:fillRect l="-1391" t="-39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14" y="4426859"/>
            <a:ext cx="8039629" cy="7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59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249012"/>
            <a:ext cx="7886700" cy="621845"/>
          </a:xfrm>
        </p:spPr>
        <p:txBody>
          <a:bodyPr>
            <a:normAutofit fontScale="90000"/>
          </a:bodyPr>
          <a:lstStyle/>
          <a:p>
            <a:r>
              <a:rPr lang="tr-TR" dirty="0"/>
              <a:t>6.8: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16000"/>
                <a:ext cx="7886700" cy="5160963"/>
              </a:xfrm>
            </p:spPr>
            <p:txBody>
              <a:bodyPr/>
              <a:lstStyle/>
              <a:p>
                <a:r>
                  <a:rPr lang="tr-TR" dirty="0"/>
                  <a:t>PASTA: </a:t>
                </a:r>
                <a:r>
                  <a:rPr lang="tr-TR" dirty="0" err="1"/>
                  <a:t>Poisson</a:t>
                </a:r>
                <a:r>
                  <a:rPr lang="tr-TR" dirty="0"/>
                  <a:t> </a:t>
                </a:r>
                <a:r>
                  <a:rPr lang="tr-TR" dirty="0" err="1"/>
                  <a:t>Arrivals</a:t>
                </a:r>
                <a:r>
                  <a:rPr lang="tr-TR" dirty="0"/>
                  <a:t> </a:t>
                </a:r>
                <a:r>
                  <a:rPr lang="tr-TR" dirty="0" err="1"/>
                  <a:t>see</a:t>
                </a:r>
                <a:r>
                  <a:rPr lang="tr-TR" dirty="0"/>
                  <a:t> Time </a:t>
                </a:r>
                <a:r>
                  <a:rPr lang="tr-TR" dirty="0" err="1"/>
                  <a:t>Averages</a:t>
                </a:r>
                <a:endParaRPr lang="tr-TR" dirty="0"/>
              </a:p>
              <a:p>
                <a:r>
                  <a:rPr lang="tr-TR" dirty="0"/>
                  <a:t>Şimdi göreceğimiz örneklerde</a:t>
                </a:r>
              </a:p>
              <a:p>
                <a:pPr lvl="1"/>
                <a:r>
                  <a:rPr lang="tr-TR" dirty="0"/>
                  <a:t>Gelişler </a:t>
                </a:r>
                <a:r>
                  <a:rPr lang="tr-TR" dirty="0" err="1"/>
                  <a:t>Poisson</a:t>
                </a:r>
                <a:r>
                  <a:rPr lang="tr-TR" dirty="0"/>
                  <a:t>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tr-TR" dirty="0"/>
                  <a:t>)  - </a:t>
                </a:r>
                <a:r>
                  <a:rPr lang="tr-TR" dirty="0" err="1"/>
                  <a:t>PASTAözelliği</a:t>
                </a:r>
                <a:r>
                  <a:rPr lang="tr-TR" dirty="0"/>
                  <a:t> geçerli</a:t>
                </a:r>
              </a:p>
              <a:p>
                <a:pPr lvl="1"/>
                <a:r>
                  <a:rPr lang="tr-TR" dirty="0"/>
                  <a:t>Service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dirty="0"/>
              </a:p>
              <a:p>
                <a:pPr lvl="1"/>
                <a:r>
                  <a:rPr lang="tr-TR" dirty="0" err="1"/>
                  <a:t>Markov</a:t>
                </a:r>
                <a:r>
                  <a:rPr lang="tr-TR" dirty="0"/>
                  <a:t> Doğum-Ölüm süreci  (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dirty="0"/>
                  <a:t>)</a:t>
                </a:r>
              </a:p>
              <a:p>
                <a:pPr lvl="1"/>
                <a:r>
                  <a:rPr lang="tr-TR" dirty="0"/>
                  <a:t>En fazla geliş sayısının iki katı geçiş olacağından </a:t>
                </a:r>
                <a:r>
                  <a:rPr lang="tr-TR" dirty="0" err="1"/>
                  <a:t>explosive</a:t>
                </a:r>
                <a:r>
                  <a:rPr lang="tr-TR" dirty="0"/>
                  <a:t> değil</a:t>
                </a:r>
              </a:p>
              <a:p>
                <a:pPr lvl="2"/>
                <a:r>
                  <a:rPr lang="tr-TR" dirty="0"/>
                  <a:t>Pozitif tekrarlı olması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/>
                      <m:e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tr-TR" i="1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tr-TR" dirty="0"/>
                  <a:t> olması gerekli ve yeterli</a:t>
                </a:r>
              </a:p>
              <a:p>
                <a:pPr lvl="1"/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16000"/>
                <a:ext cx="7886700" cy="5160963"/>
              </a:xfrm>
              <a:blipFill>
                <a:blip r:embed="rId2"/>
                <a:stretch>
                  <a:fillRect l="-1391" t="-2009" r="-18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9174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99" y="422694"/>
            <a:ext cx="8373458" cy="12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13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81" y="267952"/>
            <a:ext cx="8536776" cy="19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05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41" y="312242"/>
            <a:ext cx="8300930" cy="164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36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31" y="383674"/>
            <a:ext cx="8268239" cy="12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52559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6.9 </a:t>
            </a:r>
            <a:r>
              <a:rPr lang="tr-TR" sz="3600" dirty="0" err="1"/>
              <a:t>Foster-Lyapunov</a:t>
            </a:r>
            <a:r>
              <a:rPr lang="tr-TR" sz="3600" dirty="0"/>
              <a:t> Kararlılık Kriterleri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75946"/>
                <a:ext cx="7886700" cy="5201017"/>
              </a:xfrm>
            </p:spPr>
            <p:txBody>
              <a:bodyPr>
                <a:normAutofit fontScale="92500"/>
              </a:bodyPr>
              <a:lstStyle/>
              <a:p>
                <a:r>
                  <a:rPr lang="tr-TR" dirty="0"/>
                  <a:t>Haberleşme ağları karmaşık ve analizi zordur</a:t>
                </a:r>
              </a:p>
              <a:p>
                <a:pPr lvl="1"/>
                <a:r>
                  <a:rPr lang="tr-TR" dirty="0"/>
                  <a:t>Dinamik çizelgeleme, sıkışıklık denetimi,  kanal sönümlenmesi</a:t>
                </a:r>
              </a:p>
              <a:p>
                <a:pPr lvl="1"/>
                <a:r>
                  <a:rPr lang="tr-TR" dirty="0"/>
                  <a:t>Bazen temel kriterlerde üst sınırlar veya yaklaşık değerler bulmak yeterlidir</a:t>
                </a:r>
              </a:p>
              <a:p>
                <a:r>
                  <a:rPr lang="tr-TR" dirty="0" err="1"/>
                  <a:t>Lyapunov</a:t>
                </a:r>
                <a:r>
                  <a:rPr lang="tr-TR" dirty="0"/>
                  <a:t>(1857-1918), </a:t>
                </a:r>
                <a:r>
                  <a:rPr lang="tr-TR" dirty="0" err="1"/>
                  <a:t>Foster</a:t>
                </a:r>
                <a:r>
                  <a:rPr lang="tr-TR" dirty="0"/>
                  <a:t> (1953)</a:t>
                </a:r>
              </a:p>
              <a:p>
                <a:pPr lvl="1"/>
                <a:r>
                  <a:rPr lang="tr-TR" dirty="0"/>
                  <a:t>Potansiyel fonksiyonu V</a:t>
                </a:r>
              </a:p>
              <a:p>
                <a:r>
                  <a:rPr lang="tr-TR" dirty="0"/>
                  <a:t>Bir f fonksiyonu için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tr-TR" b="0" i="1" smtClean="0">
                        <a:latin typeface="Cambria Math" panose="02040503050406030204" pitchFamily="18" charset="0"/>
                      </a:rPr>
                      <m:t>, ∀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b="0" dirty="0"/>
              </a:p>
              <a:p>
                <a:r>
                  <a:rPr lang="tr-TR" dirty="0" err="1"/>
                  <a:t>Drift</a:t>
                </a:r>
                <a:r>
                  <a:rPr lang="tr-TR" dirty="0"/>
                  <a:t> </a:t>
                </a:r>
                <a:r>
                  <a:rPr lang="tr-TR" dirty="0" err="1"/>
                  <a:t>vector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b="0" i="0" smtClean="0">
                        <a:latin typeface="Cambria Math" panose="02040503050406030204" pitchFamily="18" charset="0"/>
                      </a:rPr>
                      <m:t>d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  <m:r>
                      <a:rPr lang="tr-T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tr-TR" dirty="0"/>
              </a:p>
              <a:p>
                <a:pPr lvl="1"/>
                <a:r>
                  <a:rPr lang="tr-TR" dirty="0"/>
                  <a:t>Aynı zamanda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>
                        <a:latin typeface="Cambria Math" panose="02040503050406030204" pitchFamily="18" charset="0"/>
                      </a:rPr>
                      <m:t>d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tr-TR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  <m:r>
                      <a:rPr lang="tr-TR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75946"/>
                <a:ext cx="7886700" cy="5201017"/>
              </a:xfrm>
              <a:blipFill>
                <a:blip r:embed="rId2"/>
                <a:stretch>
                  <a:fillRect l="-1159" t="-1758" r="-464" b="-246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379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9612"/>
          </a:xfrm>
        </p:spPr>
        <p:txBody>
          <a:bodyPr>
            <a:normAutofit/>
          </a:bodyPr>
          <a:lstStyle/>
          <a:p>
            <a:r>
              <a:rPr lang="tr-TR" sz="3600" dirty="0"/>
              <a:t>6.9 </a:t>
            </a:r>
            <a:r>
              <a:rPr lang="tr-TR" sz="3600" dirty="0" err="1"/>
              <a:t>Foster-Lyapunov</a:t>
            </a:r>
            <a:r>
              <a:rPr lang="tr-TR" sz="3600" dirty="0"/>
              <a:t> Kararlılık Kriterleri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25415"/>
                <a:ext cx="7886700" cy="5051548"/>
              </a:xfrm>
            </p:spPr>
            <p:txBody>
              <a:bodyPr>
                <a:normAutofit/>
              </a:bodyPr>
              <a:lstStyle/>
              <a:p>
                <a:r>
                  <a:rPr lang="tr-TR" dirty="0"/>
                  <a:t>Corollary 6.15:  Birleşik </a:t>
                </a:r>
                <a:r>
                  <a:rPr lang="tr-TR" dirty="0" err="1"/>
                  <a:t>Foster-Lyapunov</a:t>
                </a:r>
                <a:r>
                  <a:rPr lang="tr-TR" dirty="0"/>
                  <a:t> Kararlılık Kriteri ve Moment Sınırı</a:t>
                </a:r>
              </a:p>
              <a:p>
                <a:r>
                  <a:rPr lang="tr-TR" dirty="0"/>
                  <a:t>Varsayımlar</a:t>
                </a:r>
              </a:p>
              <a:p>
                <a:pPr lvl="1"/>
                <a:r>
                  <a:rPr lang="tr-TR" dirty="0" err="1"/>
                  <a:t>V,f,g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r>
                  <a:rPr lang="tr-TR" dirty="0"/>
                  <a:t> üzerinde negatif olmayan fonksiyonlar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𝑃𝑉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≤−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r>
                  <a:rPr lang="tr-TR" dirty="0"/>
                  <a:t>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/>
                  <a:t> için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𝒞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tr-TR" dirty="0"/>
                  <a:t> kümesi sonlu bir küme olsun.</a:t>
                </a:r>
              </a:p>
              <a:p>
                <a:r>
                  <a:rPr lang="tr-TR" dirty="0"/>
                  <a:t>Bu durumda </a:t>
                </a:r>
              </a:p>
              <a:p>
                <a:pPr lvl="1"/>
                <a:r>
                  <a:rPr lang="tr-TR" dirty="0"/>
                  <a:t>X pozitif tekrarlıdır ve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̅"/>
                        <m:ctrlPr>
                          <a:rPr 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25415"/>
                <a:ext cx="7886700" cy="5051548"/>
              </a:xfrm>
              <a:blipFill>
                <a:blip r:embed="rId2"/>
                <a:stretch>
                  <a:fillRect l="-1391" t="-205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906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04"/>
            <a:ext cx="8812696" cy="654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39756"/>
            <a:ext cx="9037692" cy="238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76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83" y="225105"/>
            <a:ext cx="7015787" cy="64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61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58" y="162492"/>
            <a:ext cx="8439159" cy="283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94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47074"/>
            <a:ext cx="7886700" cy="615535"/>
          </a:xfrm>
        </p:spPr>
        <p:txBody>
          <a:bodyPr>
            <a:normAutofit fontScale="90000"/>
          </a:bodyPr>
          <a:lstStyle/>
          <a:p>
            <a:r>
              <a:rPr lang="tr-TR" dirty="0"/>
              <a:t>Sürekli Zaman Süreçler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046922"/>
                <a:ext cx="7886700" cy="513004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tr-TR" dirty="0"/>
                  <a:t>X zamansal homojen, indirgenemez, sürekli zaman bir </a:t>
                </a:r>
                <a:r>
                  <a:rPr lang="tr-TR" dirty="0" err="1"/>
                  <a:t>Markov</a:t>
                </a:r>
                <a:r>
                  <a:rPr lang="tr-TR" dirty="0"/>
                  <a:t> zinciri,  üreteç matrisi Q</a:t>
                </a:r>
              </a:p>
              <a:p>
                <a:r>
                  <a:rPr lang="tr-TR" dirty="0"/>
                  <a:t>Ortalama </a:t>
                </a:r>
                <a:r>
                  <a:rPr lang="tr-TR" dirty="0" err="1"/>
                  <a:t>drift</a:t>
                </a:r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d>
                                  <m:dPr>
                                    <m:ctrlP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𝒮</m:t>
                        </m:r>
                      </m:sub>
                      <m:sup/>
                      <m:e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tr-TR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r-T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tr-TR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tr-TR" b="0" i="1" smtClean="0">
                        <a:latin typeface="Cambria Math" panose="02040503050406030204" pitchFamily="18" charset="0"/>
                      </a:rPr>
                      <m:t>𝑄𝑉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tr-TR" b="0" dirty="0"/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𝑄𝑉</m:t>
                    </m:r>
                    <m:d>
                      <m:dPr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nary>
                  </m:oMath>
                </a14:m>
                <a:endParaRPr lang="tr-TR" dirty="0"/>
              </a:p>
              <a:p>
                <a:r>
                  <a:rPr lang="tr-TR" dirty="0" err="1"/>
                  <a:t>Corollary</a:t>
                </a:r>
                <a:r>
                  <a:rPr lang="tr-TR" dirty="0"/>
                  <a:t> 6.18: </a:t>
                </a:r>
                <a:r>
                  <a:rPr lang="tr-TR" dirty="0" err="1"/>
                  <a:t>Foster-Lyapunov</a:t>
                </a:r>
                <a:r>
                  <a:rPr lang="tr-TR" dirty="0"/>
                  <a:t>:  Varsayımlar</a:t>
                </a:r>
              </a:p>
              <a:p>
                <a:pPr lvl="1"/>
                <a:r>
                  <a:rPr lang="tr-TR" dirty="0" err="1"/>
                  <a:t>V,f,g</a:t>
                </a:r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r>
                  <a:rPr lang="tr-TR" dirty="0"/>
                  <a:t> üzerinde negatif olmayan fonksiyonlar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≤−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tr-TR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𝒮</m:t>
                    </m:r>
                  </m:oMath>
                </a14:m>
                <a:r>
                  <a:rPr lang="tr-TR" dirty="0"/>
                  <a:t>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tr-TR" dirty="0"/>
                  <a:t> için </a:t>
                </a:r>
                <a14:m>
                  <m:oMath xmlns:m="http://schemas.openxmlformats.org/officeDocument/2006/math">
                    <m:r>
                      <a:rPr lang="tr-TR" i="1">
                        <a:latin typeface="Cambria Math" panose="02040503050406030204" pitchFamily="18" charset="0"/>
                      </a:rPr>
                      <m:t>𝒞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tr-TR" dirty="0"/>
                  <a:t> kümesi sonlu bir küme olsun.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tr-TR" dirty="0"/>
                  <a:t> sonlu bir küme (bütün </a:t>
                </a:r>
                <a:r>
                  <a:rPr lang="tr-TR" dirty="0" err="1"/>
                  <a:t>K’lar</a:t>
                </a:r>
                <a:r>
                  <a:rPr lang="tr-TR"/>
                  <a:t> için)</a:t>
                </a:r>
                <a:endParaRPr lang="tr-TR" dirty="0"/>
              </a:p>
              <a:p>
                <a:r>
                  <a:rPr lang="tr-TR" dirty="0"/>
                  <a:t>Bu durumda </a:t>
                </a:r>
              </a:p>
              <a:p>
                <a:pPr lvl="1"/>
                <a:r>
                  <a:rPr lang="tr-TR" dirty="0"/>
                  <a:t>X pozitif tekrarlıdır ve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̅"/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tr-T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046922"/>
                <a:ext cx="7886700" cy="5130041"/>
              </a:xfrm>
              <a:blipFill>
                <a:blip r:embed="rId2"/>
                <a:stretch>
                  <a:fillRect l="-1159" t="-309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404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78" y="268858"/>
            <a:ext cx="8402895" cy="60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506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3" y="328518"/>
            <a:ext cx="8811837" cy="189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43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11499</TotalTime>
  <Words>1862</Words>
  <Application>Microsoft Office PowerPoint</Application>
  <PresentationFormat>Ekran Gösterisi (4:3)</PresentationFormat>
  <Paragraphs>152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Teması</vt:lpstr>
      <vt:lpstr>ELE 574 Rastgele Süreçler</vt:lpstr>
      <vt:lpstr>6.1 Sonlu Durum Uzayı</vt:lpstr>
      <vt:lpstr>PowerPoint Sunusu</vt:lpstr>
      <vt:lpstr>6.2 Markov Süreçlerinin Sınıfları ve Yakınsaması</vt:lpstr>
      <vt:lpstr>6.2 Markov Süreçlerinin Sınıfları ve Yakınsaması</vt:lpstr>
      <vt:lpstr>6.3 Sürekli Zaman Markov Süreçlerinin Sınıfları ve Yakınsaması</vt:lpstr>
      <vt:lpstr>PowerPoint Sunusu</vt:lpstr>
      <vt:lpstr>6.3 Sürekli Zaman Markov Süreçlerinin Sınıfları ve Yakınsaması</vt:lpstr>
      <vt:lpstr>6.4. Doğum-Ölüm Süreçlerinin Sınıfları</vt:lpstr>
      <vt:lpstr>PowerPoint Sunusu</vt:lpstr>
      <vt:lpstr>6.5 Zamansal ve İstatistiksel Ortalamalar</vt:lpstr>
      <vt:lpstr>6.6 Kuyruk Sistemleri , M/M/1, Little Kuralı</vt:lpstr>
      <vt:lpstr>6.6 Kuyruk Sistemleri , M/M/1, Little Kuralı</vt:lpstr>
      <vt:lpstr>6.6 Kuyruk Sistemleri , M/M/1, Little Kuralı</vt:lpstr>
      <vt:lpstr>6.7: Ortalama Geliş Hızı</vt:lpstr>
      <vt:lpstr>6.8:</vt:lpstr>
      <vt:lpstr>PowerPoint Sunusu</vt:lpstr>
      <vt:lpstr>PowerPoint Sunusu</vt:lpstr>
      <vt:lpstr>PowerPoint Sunusu</vt:lpstr>
      <vt:lpstr>PowerPoint Sunusu</vt:lpstr>
      <vt:lpstr>6.9 Foster-Lyapunov Kararlılık Kriterleri</vt:lpstr>
      <vt:lpstr>6.9 Foster-Lyapunov Kararlılık Kriterleri</vt:lpstr>
      <vt:lpstr>PowerPoint Sunusu</vt:lpstr>
      <vt:lpstr>PowerPoint Sunusu</vt:lpstr>
      <vt:lpstr>PowerPoint Sunusu</vt:lpstr>
      <vt:lpstr>PowerPoint Sunusu</vt:lpstr>
      <vt:lpstr>Sürekli Zaman Süreçler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574 Rastgele Süreçler</dc:title>
  <dc:creator>samsung</dc:creator>
  <cp:lastModifiedBy>samsung</cp:lastModifiedBy>
  <cp:revision>170</cp:revision>
  <dcterms:created xsi:type="dcterms:W3CDTF">2016-07-12T06:29:04Z</dcterms:created>
  <dcterms:modified xsi:type="dcterms:W3CDTF">2016-11-28T13:27:46Z</dcterms:modified>
</cp:coreProperties>
</file>