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7516DB03-3B75-4A6E-BDF0-A6767D5D95AF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4"/>
            <p14:sldId id="263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3"/>
            <p14:sldId id="275"/>
            <p14:sldId id="276"/>
            <p14:sldId id="277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094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958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3144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835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68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402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763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378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433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300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728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006D8-1A90-40E8-B035-7CEC4D1B9FB7}" type="datetimeFigureOut">
              <a:rPr lang="tr-TR" smtClean="0"/>
              <a:t>6.11.2017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ELE 574 Rastgele Süreçler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Konu 5: </a:t>
            </a:r>
            <a:r>
              <a:rPr lang="tr-TR" dirty="0" err="1"/>
              <a:t>Markov</a:t>
            </a:r>
            <a:r>
              <a:rPr lang="tr-TR" dirty="0"/>
              <a:t> Süreçleri için Çıkarım</a:t>
            </a:r>
          </a:p>
        </p:txBody>
      </p:sp>
    </p:spTree>
    <p:extLst>
      <p:ext uri="{BB962C8B-B14F-4D97-AF65-F5344CB8AC3E}">
        <p14:creationId xmlns:p14="http://schemas.microsoft.com/office/powerpoint/2010/main" val="1788498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28787"/>
          </a:xfrm>
        </p:spPr>
        <p:txBody>
          <a:bodyPr>
            <a:normAutofit fontScale="90000"/>
          </a:bodyPr>
          <a:lstStyle/>
          <a:p>
            <a:r>
              <a:rPr lang="tr-TR" dirty="0"/>
              <a:t>5.1 Kestirim Kuramı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60485" y="1166191"/>
                <a:ext cx="8154865" cy="361784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dirty="0"/>
                  <a:t>Maximum </a:t>
                </a:r>
                <a:r>
                  <a:rPr lang="tr-TR" dirty="0" err="1"/>
                  <a:t>likelihood</a:t>
                </a:r>
                <a:r>
                  <a:rPr lang="tr-TR" dirty="0"/>
                  <a:t>, </a:t>
                </a:r>
                <a:r>
                  <a:rPr lang="tr-TR" dirty="0" err="1"/>
                  <a:t>Bayes</a:t>
                </a:r>
                <a:r>
                  <a:rPr lang="tr-TR" dirty="0"/>
                  <a:t>, </a:t>
                </a:r>
                <a:r>
                  <a:rPr lang="tr-TR" dirty="0" err="1"/>
                  <a:t>Expectation</a:t>
                </a:r>
                <a:r>
                  <a:rPr lang="tr-TR" dirty="0"/>
                  <a:t> </a:t>
                </a:r>
                <a:r>
                  <a:rPr lang="tr-TR" dirty="0" err="1"/>
                  <a:t>Maximization</a:t>
                </a:r>
                <a:r>
                  <a:rPr lang="tr-TR" dirty="0"/>
                  <a:t>..</a:t>
                </a:r>
              </a:p>
              <a:p>
                <a:r>
                  <a:rPr lang="tr-TR" dirty="0"/>
                  <a:t>Parametre kestirimi: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b="0" dirty="0"/>
                  <a:t> bilinmeyen parametre</a:t>
                </a:r>
              </a:p>
              <a:p>
                <a:pPr lvl="1"/>
                <a:r>
                  <a:rPr lang="tr-TR" dirty="0"/>
                  <a:t>Y’nin </a:t>
                </a:r>
                <a:r>
                  <a:rPr lang="tr-TR" dirty="0" err="1"/>
                  <a:t>pmf’i</a:t>
                </a:r>
                <a:r>
                  <a:rPr lang="tr-TR" dirty="0"/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tr-TR" dirty="0"/>
                  <a:t> , </a:t>
                </a:r>
                <a:r>
                  <a:rPr lang="tr-TR" dirty="0" err="1"/>
                  <a:t>pdf’i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tr-TR" dirty="0"/>
                  <a:t> gözlem</a:t>
                </a:r>
              </a:p>
              <a:p>
                <a:r>
                  <a:rPr lang="tr-TR" b="0" dirty="0"/>
                  <a:t>Definition 5.1: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dirty="0"/>
                  <a:t> parametresi için y’ gözleminin olabilirliği,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ML kestirici: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Yapılan gözlemin olabilirliğini maksimize eden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dirty="0"/>
                  <a:t> değeri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485" y="1166191"/>
                <a:ext cx="8154865" cy="3617844"/>
              </a:xfrm>
              <a:blipFill>
                <a:blip r:embed="rId2"/>
                <a:stretch>
                  <a:fillRect l="-1345" t="-3704" b="-33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40" y="4784034"/>
            <a:ext cx="7909738" cy="84758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54" y="5631621"/>
            <a:ext cx="7617324" cy="93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0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270977"/>
          </a:xfrm>
        </p:spPr>
        <p:txBody>
          <a:bodyPr>
            <a:normAutofit fontScale="90000"/>
          </a:bodyPr>
          <a:lstStyle/>
          <a:p>
            <a:r>
              <a:rPr lang="tr-TR" dirty="0"/>
              <a:t>5.1 Kestirim Kuramı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380" y="2915306"/>
            <a:ext cx="7886700" cy="3500024"/>
          </a:xfrm>
        </p:spPr>
        <p:txBody>
          <a:bodyPr/>
          <a:lstStyle/>
          <a:p>
            <a:r>
              <a:rPr lang="tr-TR" dirty="0" err="1"/>
              <a:t>ML’de</a:t>
            </a:r>
            <a:r>
              <a:rPr lang="tr-TR" dirty="0"/>
              <a:t> kestirilmek istenen parametre sabit kabul edilir</a:t>
            </a:r>
          </a:p>
          <a:p>
            <a:pPr lvl="1"/>
            <a:r>
              <a:rPr lang="tr-TR" dirty="0"/>
              <a:t>Avantajı ve dezavantajı var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64" y="908175"/>
            <a:ext cx="7932084" cy="20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13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25371"/>
            <a:ext cx="7886700" cy="522770"/>
          </a:xfrm>
        </p:spPr>
        <p:txBody>
          <a:bodyPr>
            <a:normAutofit fontScale="90000"/>
          </a:bodyPr>
          <a:lstStyle/>
          <a:p>
            <a:r>
              <a:rPr lang="tr-TR" dirty="0"/>
              <a:t>5.1 Kestirim Kuramı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60174"/>
                <a:ext cx="7886700" cy="511678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dirty="0"/>
                  <a:t>Bayes kestirimde parametre bir rastgele değişken olarak kabul edilir</a:t>
                </a:r>
              </a:p>
              <a:p>
                <a:r>
                  <a:rPr lang="tr-TR" dirty="0"/>
                  <a:t>Definition 5.2: Y verildiğinde Z’nin </a:t>
                </a:r>
                <a:r>
                  <a:rPr lang="tr-TR" dirty="0" err="1"/>
                  <a:t>Bayes</a:t>
                </a:r>
                <a:r>
                  <a:rPr lang="tr-TR" dirty="0"/>
                  <a:t> kestirimi 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: 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tr-TR" dirty="0"/>
                  <a:t> önsel dağılım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tr-TR" dirty="0"/>
                  <a:t> ardıl dağılım</a:t>
                </a:r>
              </a:p>
              <a:p>
                <a:pPr lvl="1"/>
                <a:r>
                  <a:rPr lang="tr-TR" dirty="0"/>
                  <a:t>Ör.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/>
                  <a:t>: MMSE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Ör.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nary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)) 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  </m:t>
                        </m:r>
                      </m:e>
                    </m:nary>
                  </m:oMath>
                </a14:m>
                <a:endParaRPr lang="tr-TR" dirty="0"/>
              </a:p>
              <a:p>
                <a:r>
                  <a:rPr lang="tr-TR" dirty="0"/>
                  <a:t>Maksimum ardıl olasılık kestirimi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</m:func>
                      </m:e>
                    </m:func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60174"/>
                <a:ext cx="7886700" cy="5116789"/>
              </a:xfrm>
              <a:blipFill>
                <a:blip r:embed="rId2"/>
                <a:stretch>
                  <a:fillRect l="-1391" t="-27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770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56509"/>
          </a:xfrm>
        </p:spPr>
        <p:txBody>
          <a:bodyPr>
            <a:normAutofit fontScale="90000"/>
          </a:bodyPr>
          <a:lstStyle/>
          <a:p>
            <a:r>
              <a:rPr lang="tr-TR" dirty="0"/>
              <a:t>5.1 Kestirim Kuramı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67409"/>
                <a:ext cx="7886700" cy="1749287"/>
              </a:xfrm>
            </p:spPr>
            <p:txBody>
              <a:bodyPr/>
              <a:lstStyle/>
              <a:p>
                <a:r>
                  <a:rPr lang="tr-TR" dirty="0"/>
                  <a:t>MAP: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…</a:t>
                </a:r>
              </a:p>
              <a:p>
                <a:r>
                  <a:rPr lang="tr-TR" dirty="0"/>
                  <a:t>MAP ve </a:t>
                </a:r>
                <a:r>
                  <a:rPr lang="tr-TR" dirty="0" err="1"/>
                  <a:t>ML’nin</a:t>
                </a:r>
                <a:r>
                  <a:rPr lang="tr-TR" dirty="0"/>
                  <a:t> aynı olduğu durum? 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dirty="0"/>
                  <a:t> ve Y’nin beraber sürekli olduğu durum:</a:t>
                </a:r>
              </a:p>
              <a:p>
                <a:endParaRPr lang="tr-TR" dirty="0"/>
              </a:p>
            </p:txBody>
          </p:sp>
        </mc:Choice>
        <mc:Fallback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67409"/>
                <a:ext cx="7886700" cy="1749287"/>
              </a:xfrm>
              <a:blipFill>
                <a:blip r:embed="rId2"/>
                <a:stretch>
                  <a:fillRect l="-1391" b="-905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02" y="2862470"/>
            <a:ext cx="8004611" cy="95687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32" y="3758146"/>
            <a:ext cx="7714937" cy="84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14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25370"/>
            <a:ext cx="7886700" cy="456509"/>
          </a:xfrm>
        </p:spPr>
        <p:txBody>
          <a:bodyPr>
            <a:normAutofit fontScale="90000"/>
          </a:bodyPr>
          <a:lstStyle/>
          <a:p>
            <a:r>
              <a:rPr lang="tr-TR" dirty="0"/>
              <a:t>5.1 Kestirim Kuramı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2729947"/>
                <a:ext cx="7886700" cy="3500023"/>
              </a:xfrm>
            </p:spPr>
            <p:txBody>
              <a:bodyPr/>
              <a:lstStyle/>
              <a:p>
                <a:r>
                  <a:rPr lang="tr-TR" dirty="0"/>
                  <a:t>Lemma 5.3: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≥0, ∀1≤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e>
                    </m:nary>
                  </m:oMath>
                </a14:m>
                <a:r>
                  <a:rPr lang="tr-TR" dirty="0"/>
                  <a:t>  terimi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acc>
                          <m:accPr>
                            <m:chr m:val="̅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den>
                    </m:f>
                  </m:oMath>
                </a14:m>
                <a:r>
                  <a:rPr lang="tr-TR" dirty="0"/>
                  <a:t> tarafından maksimize edilir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729947"/>
                <a:ext cx="7886700" cy="3500023"/>
              </a:xfrm>
              <a:blipFill>
                <a:blip r:embed="rId2"/>
                <a:stretch>
                  <a:fillRect l="-1391" t="-296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63" y="916463"/>
            <a:ext cx="8004113" cy="79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27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>
            <a:normAutofit fontScale="90000"/>
          </a:bodyPr>
          <a:lstStyle/>
          <a:p>
            <a:r>
              <a:rPr lang="tr-TR" dirty="0"/>
              <a:t>5.1 Kestirim Kuramı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00" y="914401"/>
            <a:ext cx="8307105" cy="157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22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85614"/>
            <a:ext cx="7886700" cy="549273"/>
          </a:xfrm>
        </p:spPr>
        <p:txBody>
          <a:bodyPr>
            <a:normAutofit fontScale="90000"/>
          </a:bodyPr>
          <a:lstStyle/>
          <a:p>
            <a:r>
              <a:rPr lang="tr-TR" dirty="0"/>
              <a:t>5.1 Kestirim Kuramı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20" y="929210"/>
            <a:ext cx="8393604" cy="309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77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5"/>
          <p:cNvSpPr>
            <a:spLocks noGrp="1"/>
          </p:cNvSpPr>
          <p:nvPr>
            <p:ph type="title"/>
          </p:nvPr>
        </p:nvSpPr>
        <p:spPr>
          <a:xfrm>
            <a:off x="628650" y="351875"/>
            <a:ext cx="7886700" cy="363744"/>
          </a:xfrm>
        </p:spPr>
        <p:txBody>
          <a:bodyPr>
            <a:normAutofit fontScale="90000"/>
          </a:bodyPr>
          <a:lstStyle/>
          <a:p>
            <a:r>
              <a:rPr lang="tr-TR" dirty="0"/>
              <a:t>5.1 Kestirim Kuramı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85" y="1046044"/>
            <a:ext cx="8587706" cy="15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7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75778"/>
          </a:xfrm>
        </p:spPr>
        <p:txBody>
          <a:bodyPr>
            <a:noAutofit/>
          </a:bodyPr>
          <a:lstStyle/>
          <a:p>
            <a:r>
              <a:rPr lang="tr-TR" sz="3600" dirty="0"/>
              <a:t>5.2 </a:t>
            </a:r>
            <a:r>
              <a:rPr lang="tr-TR" sz="3600" dirty="0" err="1"/>
              <a:t>Expectation-Maximization</a:t>
            </a:r>
            <a:r>
              <a:rPr lang="tr-TR" sz="3600" dirty="0"/>
              <a:t> </a:t>
            </a:r>
            <a:r>
              <a:rPr lang="tr-TR" sz="3600" dirty="0" err="1"/>
              <a:t>Algorithm</a:t>
            </a:r>
            <a:endParaRPr lang="tr-T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40905"/>
                <a:ext cx="7886700" cy="5236058"/>
              </a:xfrm>
            </p:spPr>
            <p:txBody>
              <a:bodyPr/>
              <a:lstStyle/>
              <a:p>
                <a:r>
                  <a:rPr lang="tr-TR" dirty="0"/>
                  <a:t>Gözlemler ve tahmin edilmek istenen parametrelerin dışında gizli rastgele değişkenler varsa bu yöntem kullanılabilir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dirty="0"/>
                  <a:t>: tahmin edilecek parametre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tr-TR" dirty="0"/>
                  <a:t>: bütün veri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𝑐𝑑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tr-TR" dirty="0"/>
                  <a:t> bütün verinin,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dirty="0"/>
                  <a:t> verildiğindeki,  </a:t>
                </a:r>
                <a:r>
                  <a:rPr lang="tr-TR" dirty="0" err="1"/>
                  <a:t>pmf’i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:  Gözlemlenen rastgele vektör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tr-TR" dirty="0"/>
                  <a:t>: gözlemlenemeyen veri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𝑐𝑑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b="0" dirty="0"/>
              </a:p>
              <a:p>
                <a:r>
                  <a:rPr lang="tr-TR" dirty="0" err="1"/>
                  <a:t>Algorithm</a:t>
                </a:r>
                <a:r>
                  <a:rPr lang="tr-TR" dirty="0"/>
                  <a:t> 5.4:  EM Algoritması: Başlangıç kestirimi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ve gözlem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tr-TR" dirty="0"/>
                  <a:t> verilir.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verildiğinde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r>
                  <a:rPr lang="tr-TR" dirty="0"/>
                  <a:t>şöyle hesaplanır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40905"/>
                <a:ext cx="7886700" cy="5236058"/>
              </a:xfrm>
              <a:blipFill>
                <a:blip r:embed="rId2"/>
                <a:stretch>
                  <a:fillRect l="-1391" t="-1863" b="-81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0284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1796"/>
          </a:xfrm>
        </p:spPr>
        <p:txBody>
          <a:bodyPr>
            <a:normAutofit/>
          </a:bodyPr>
          <a:lstStyle/>
          <a:p>
            <a:r>
              <a:rPr lang="tr-TR" sz="3600" dirty="0"/>
              <a:t>5.2 </a:t>
            </a:r>
            <a:r>
              <a:rPr lang="tr-TR" sz="3600" dirty="0" err="1"/>
              <a:t>Expectation-Maximization</a:t>
            </a:r>
            <a:r>
              <a:rPr lang="tr-TR" sz="3600" dirty="0"/>
              <a:t> </a:t>
            </a:r>
            <a:r>
              <a:rPr lang="tr-TR" sz="3600" dirty="0" err="1"/>
              <a:t>Algorithm</a:t>
            </a:r>
            <a:endParaRPr lang="tr-T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50920" y="1046923"/>
                <a:ext cx="8655729" cy="2415368"/>
              </a:xfrm>
            </p:spPr>
            <p:txBody>
              <a:bodyPr/>
              <a:lstStyle/>
              <a:p>
                <a:r>
                  <a:rPr lang="tr-TR" dirty="0"/>
                  <a:t>Algoritma</a:t>
                </a:r>
              </a:p>
              <a:p>
                <a:pPr lvl="1"/>
                <a:r>
                  <a:rPr lang="tr-TR" dirty="0"/>
                  <a:t>(Beklenen değer adımı)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𝑐𝑑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(Maksimizasyon adımı):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fName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p>
                                  <m:sSup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tr-TR" dirty="0"/>
              </a:p>
              <a:p>
                <a:r>
                  <a:rPr lang="tr-TR" dirty="0"/>
                  <a:t>Algoritmanın mantığı…</a:t>
                </a:r>
              </a:p>
              <a:p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920" y="1046923"/>
                <a:ext cx="8655729" cy="2415368"/>
              </a:xfrm>
              <a:blipFill>
                <a:blip r:embed="rId2"/>
                <a:stretch>
                  <a:fillRect l="-1268" t="-42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621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42039"/>
          </a:xfrm>
        </p:spPr>
        <p:txBody>
          <a:bodyPr>
            <a:normAutofit/>
          </a:bodyPr>
          <a:lstStyle/>
          <a:p>
            <a:r>
              <a:rPr lang="tr-TR" sz="3600" dirty="0"/>
              <a:t>5.2 </a:t>
            </a:r>
            <a:r>
              <a:rPr lang="tr-TR" sz="3600" dirty="0" err="1"/>
              <a:t>Expectation-Maximization</a:t>
            </a:r>
            <a:r>
              <a:rPr lang="tr-TR" sz="3600" dirty="0"/>
              <a:t> </a:t>
            </a:r>
            <a:r>
              <a:rPr lang="tr-TR" sz="3600" dirty="0" err="1"/>
              <a:t>Algorithm</a:t>
            </a:r>
            <a:endParaRPr lang="tr-TR" sz="36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98" y="1007164"/>
            <a:ext cx="8209460" cy="214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76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>
            <a:noAutofit/>
          </a:bodyPr>
          <a:lstStyle/>
          <a:p>
            <a:r>
              <a:rPr lang="tr-TR" sz="3600" dirty="0"/>
              <a:t>5.2 </a:t>
            </a:r>
            <a:r>
              <a:rPr lang="tr-TR" sz="3600" dirty="0" err="1"/>
              <a:t>Expectation-Maximization</a:t>
            </a:r>
            <a:r>
              <a:rPr lang="tr-TR" sz="3600" dirty="0"/>
              <a:t> </a:t>
            </a:r>
            <a:r>
              <a:rPr lang="tr-TR" sz="3600" dirty="0" err="1"/>
              <a:t>Algorithm</a:t>
            </a:r>
            <a:endParaRPr lang="tr-T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79443"/>
                <a:ext cx="7886700" cy="499752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b="0" dirty="0"/>
                  <a:t>Yukarıdaki örnekte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p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𝑀𝐿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Prob</a:t>
                </a:r>
                <a:r>
                  <a:rPr lang="tr-TR" dirty="0"/>
                  <a:t> 5.7)</a:t>
                </a:r>
              </a:p>
              <a:p>
                <a:pPr lvl="1"/>
                <a:r>
                  <a:rPr lang="tr-TR" dirty="0"/>
                  <a:t>Ancak her durumda böyle olmayabilir</a:t>
                </a:r>
              </a:p>
              <a:p>
                <a:pPr lvl="1"/>
                <a:r>
                  <a:rPr lang="tr-TR" dirty="0"/>
                  <a:t>Ör. Olasılık dağılım fonksiyonu içbükey olmayabilir</a:t>
                </a:r>
              </a:p>
              <a:p>
                <a:r>
                  <a:rPr lang="tr-TR" dirty="0"/>
                  <a:t>Definition 5.5: İki dağılımın farklılığı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Lemma</a:t>
                </a:r>
                <a:r>
                  <a:rPr lang="tr-TR" dirty="0"/>
                  <a:t> 5.6: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tr-TR" b="0" dirty="0"/>
                  <a:t>  (</a:t>
                </a:r>
                <a:r>
                  <a:rPr lang="tr-TR" b="0" dirty="0" err="1"/>
                  <a:t>Jensen</a:t>
                </a:r>
                <a:r>
                  <a:rPr lang="tr-TR" b="0" dirty="0"/>
                  <a:t> eşitsizliğinden)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tr-TR" dirty="0"/>
                  <a:t> (</a:t>
                </a:r>
                <a:r>
                  <a:rPr lang="tr-TR" dirty="0" err="1"/>
                  <a:t>p,q</a:t>
                </a:r>
                <a:r>
                  <a:rPr lang="tr-TR" dirty="0"/>
                  <a:t>)’</a:t>
                </a:r>
                <a:r>
                  <a:rPr lang="tr-TR" dirty="0" err="1"/>
                  <a:t>nun</a:t>
                </a:r>
                <a:r>
                  <a:rPr lang="tr-TR" dirty="0"/>
                  <a:t> içbükey fonksiyonu ()</a:t>
                </a:r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5.7 (</a:t>
                </a:r>
                <a:r>
                  <a:rPr lang="tr-TR" dirty="0" err="1"/>
                  <a:t>sf</a:t>
                </a:r>
                <a:r>
                  <a:rPr lang="tr-TR" dirty="0"/>
                  <a:t> 160):  EM algoritmasının yakınsaması</a:t>
                </a:r>
              </a:p>
              <a:p>
                <a:pPr lvl="1"/>
                <a:r>
                  <a:rPr lang="tr-TR" dirty="0"/>
                  <a:t>Bütün veri dağılımı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𝑐𝑑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şeklinde </a:t>
                </a:r>
                <a:r>
                  <a:rPr lang="tr-TR" dirty="0" err="1"/>
                  <a:t>faktörize</a:t>
                </a:r>
                <a:r>
                  <a:rPr lang="tr-TR" dirty="0"/>
                  <a:t> edilebiliyorsa , öyle ki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79443"/>
                <a:ext cx="7886700" cy="4997520"/>
              </a:xfrm>
              <a:blipFill>
                <a:blip r:embed="rId2"/>
                <a:stretch>
                  <a:fillRect l="-1391" t="-207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280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62526"/>
          </a:xfrm>
        </p:spPr>
        <p:txBody>
          <a:bodyPr>
            <a:noAutofit/>
          </a:bodyPr>
          <a:lstStyle/>
          <a:p>
            <a:r>
              <a:rPr lang="tr-TR" sz="3600" dirty="0"/>
              <a:t>5.2 </a:t>
            </a:r>
            <a:r>
              <a:rPr lang="tr-TR" sz="3600" dirty="0" err="1"/>
              <a:t>Expectation-Maximization</a:t>
            </a:r>
            <a:r>
              <a:rPr lang="tr-TR" sz="3600" dirty="0"/>
              <a:t> </a:t>
            </a:r>
            <a:r>
              <a:rPr lang="tr-TR" sz="3600" dirty="0" err="1"/>
              <a:t>Algorithm</a:t>
            </a:r>
            <a:endParaRPr lang="tr-TR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99930"/>
                <a:ext cx="7886700" cy="5077033"/>
              </a:xfrm>
            </p:spPr>
            <p:txBody>
              <a:bodyPr/>
              <a:lstStyle/>
              <a:p>
                <a:r>
                  <a:rPr lang="tr-TR" dirty="0"/>
                  <a:t>…öyle ki,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ü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𝑟𝑒𝑣𝑖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𝑎𝑙𝚤𝑛𝑎𝑏𝑖𝑙𝑖𝑟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acc>
                              <m:accPr>
                                <m:chr m:val="̅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&lt;∞,∀</m:t>
                    </m:r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(.|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)||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(.|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tr-TR" dirty="0"/>
                  <a:t> türevi alınabilir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(.|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)||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(.|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′)</m:t>
                        </m:r>
                      </m:e>
                    </m:d>
                  </m:oMath>
                </a14:m>
                <a:r>
                  <a:rPr lang="tr-TR" dirty="0"/>
                  <a:t> sürekli olsun</a:t>
                </a:r>
              </a:p>
              <a:p>
                <a:pPr marL="457200" lvl="1" indent="0">
                  <a:buNone/>
                </a:pPr>
                <a:r>
                  <a:rPr lang="tr-TR" dirty="0"/>
                  <a:t>v</a:t>
                </a:r>
                <a:r>
                  <a:rPr lang="tr-TR" b="0" dirty="0"/>
                  <a:t>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tr-TR" dirty="0"/>
                  <a:t> varsayalım.  Bu durumda</a:t>
                </a:r>
              </a:p>
              <a:p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tr-TR" dirty="0"/>
                  <a:t> k ile azalmayan bir fonksiyondur ve,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p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tr-TR" dirty="0"/>
                  <a:t> noktasında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𝜕𝜃</m:t>
                        </m:r>
                      </m:den>
                    </m:f>
                    <m:sSub>
                      <m:sSub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tr-TR" dirty="0"/>
                  <a:t> 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99930"/>
                <a:ext cx="7886700" cy="5077033"/>
              </a:xfrm>
              <a:blipFill>
                <a:blip r:embed="rId2"/>
                <a:stretch>
                  <a:fillRect l="-1391" t="-19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361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51874"/>
            <a:ext cx="7886700" cy="469761"/>
          </a:xfrm>
        </p:spPr>
        <p:txBody>
          <a:bodyPr>
            <a:normAutofit fontScale="90000"/>
          </a:bodyPr>
          <a:lstStyle/>
          <a:p>
            <a:r>
              <a:rPr lang="tr-TR" dirty="0"/>
              <a:t>5.3 </a:t>
            </a:r>
            <a:r>
              <a:rPr lang="tr-TR" dirty="0" err="1"/>
              <a:t>Hidden</a:t>
            </a:r>
            <a:r>
              <a:rPr lang="tr-TR" dirty="0"/>
              <a:t> </a:t>
            </a:r>
            <a:r>
              <a:rPr lang="tr-TR" dirty="0" err="1"/>
              <a:t>Markov</a:t>
            </a:r>
            <a:r>
              <a:rPr lang="tr-TR" dirty="0"/>
              <a:t> </a:t>
            </a:r>
            <a:r>
              <a:rPr lang="tr-TR" dirty="0" err="1"/>
              <a:t>Models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67409"/>
                <a:ext cx="7886700" cy="5209554"/>
              </a:xfrm>
            </p:spPr>
            <p:txBody>
              <a:bodyPr/>
              <a:lstStyle/>
              <a:p>
                <a:r>
                  <a:rPr lang="tr-TR" dirty="0"/>
                  <a:t>Kendi içinde bağımlılık içeren bir boyutlu diziler</a:t>
                </a:r>
              </a:p>
              <a:p>
                <a:pPr lvl="1"/>
                <a:r>
                  <a:rPr lang="tr-TR" dirty="0"/>
                  <a:t>Özellikle konuşma işleme uygulamalarında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</m:oMath>
                </a14:m>
                <a:r>
                  <a:rPr lang="tr-TR" dirty="0"/>
                  <a:t> birincisi gözlemlenen , ikincisi gözlemlenmeyen veri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zamansal homojen </a:t>
                </a:r>
                <a:r>
                  <a:rPr lang="tr-TR" dirty="0" err="1"/>
                  <a:t>Markov</a:t>
                </a:r>
                <a:r>
                  <a:rPr lang="tr-TR" dirty="0"/>
                  <a:t> zinciri,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, 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tr-TR" dirty="0"/>
                  <a:t>,   T</a:t>
                </a:r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 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,   </m:t>
                    </m:r>
                  </m:oMath>
                </a14:m>
                <a:r>
                  <a:rPr lang="tr-TR" dirty="0"/>
                  <a:t>  </a:t>
                </a:r>
                <a14:m>
                  <m:oMath xmlns:m="http://schemas.openxmlformats.org/officeDocument/2006/math"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b="0" i="1" dirty="0" smtClean="0">
                                <a:latin typeface="Cambria Math" panose="02040503050406030204" pitchFamily="18" charset="0"/>
                              </a:rPr>
                              <m:t>𝑖𝑙</m:t>
                            </m:r>
                          </m:sub>
                        </m:sSub>
                      </m:e>
                    </m:d>
                  </m:oMath>
                </a14:m>
                <a:endParaRPr lang="tr-TR" dirty="0"/>
              </a:p>
              <a:p>
                <a:r>
                  <a:rPr lang="tr-TR" dirty="0"/>
                  <a:t>Model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67409"/>
                <a:ext cx="7886700" cy="5209554"/>
              </a:xfrm>
              <a:blipFill>
                <a:blip r:embed="rId2"/>
                <a:stretch>
                  <a:fillRect l="-1391" t="-1991" r="-5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697" y="4818825"/>
            <a:ext cx="4532698" cy="170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88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75778"/>
          </a:xfrm>
        </p:spPr>
        <p:txBody>
          <a:bodyPr>
            <a:normAutofit fontScale="90000"/>
          </a:bodyPr>
          <a:lstStyle/>
          <a:p>
            <a:r>
              <a:rPr lang="tr-TR" dirty="0"/>
              <a:t>5.3 </a:t>
            </a:r>
            <a:r>
              <a:rPr lang="tr-TR" dirty="0" err="1"/>
              <a:t>Hidden</a:t>
            </a:r>
            <a:r>
              <a:rPr lang="tr-TR" dirty="0"/>
              <a:t> </a:t>
            </a:r>
            <a:r>
              <a:rPr lang="tr-TR" dirty="0" err="1"/>
              <a:t>Markov</a:t>
            </a:r>
            <a:r>
              <a:rPr lang="tr-TR" dirty="0"/>
              <a:t> </a:t>
            </a:r>
            <a:r>
              <a:rPr lang="tr-TR" dirty="0" err="1"/>
              <a:t>Models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60174"/>
                <a:ext cx="7886700" cy="511678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𝑐𝑑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nary>
                      <m:naryPr>
                        <m:chr m:val="∏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b>
                        </m:sSub>
                        <m:nary>
                          <m:naryPr>
                            <m:chr m:val="∏"/>
                            <m:limLoc m:val="subSup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tr-TR" dirty="0"/>
              </a:p>
              <a:p>
                <a:r>
                  <a:rPr lang="tr-TR" dirty="0"/>
                  <a:t>Sağ taraftaki her bir terim grafikte bir kenara karşılık geliyor.</a:t>
                </a:r>
              </a:p>
              <a:p>
                <a:r>
                  <a:rPr lang="tr-TR" dirty="0"/>
                  <a:t>Kestirim</a:t>
                </a:r>
              </a:p>
              <a:p>
                <a:pPr lvl="1"/>
                <a:r>
                  <a:rPr lang="tr-TR" dirty="0"/>
                  <a:t>Gözlemlenen veri ve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dirty="0"/>
                  <a:t> verildiğinde durumun koşullu dağılımını bulma (</a:t>
                </a:r>
                <a:r>
                  <a:rPr lang="tr-TR" dirty="0" err="1"/>
                  <a:t>forward-backward</a:t>
                </a:r>
                <a:r>
                  <a:rPr lang="tr-TR" dirty="0"/>
                  <a:t> </a:t>
                </a:r>
                <a:r>
                  <a:rPr lang="tr-TR" dirty="0" err="1"/>
                  <a:t>algorithm</a:t>
                </a:r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Gözlemlenen veri ve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dirty="0"/>
                  <a:t> verildiğinde gizli durumların en olası dizisini bulma (</a:t>
                </a:r>
                <a:r>
                  <a:rPr lang="tr-TR" dirty="0" err="1"/>
                  <a:t>Viterbi</a:t>
                </a:r>
                <a:r>
                  <a:rPr lang="tr-TR" dirty="0"/>
                  <a:t> </a:t>
                </a:r>
                <a:r>
                  <a:rPr lang="tr-TR" dirty="0" err="1"/>
                  <a:t>algorithm</a:t>
                </a:r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Gözlemlenen veri verildiğinde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tr-TR" dirty="0"/>
                  <a:t> için en büyük olabilirlik kestirimini yapma (</a:t>
                </a:r>
                <a:r>
                  <a:rPr lang="tr-TR" dirty="0" err="1"/>
                  <a:t>Baum-Welch</a:t>
                </a:r>
                <a:r>
                  <a:rPr lang="tr-TR" dirty="0"/>
                  <a:t>/EM </a:t>
                </a:r>
                <a:r>
                  <a:rPr lang="tr-TR" dirty="0" err="1"/>
                  <a:t>algorithm</a:t>
                </a:r>
                <a:r>
                  <a:rPr lang="tr-TR" dirty="0"/>
                  <a:t>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60174"/>
                <a:ext cx="7886700" cy="5116789"/>
              </a:xfrm>
              <a:blipFill>
                <a:blip r:embed="rId2"/>
                <a:stretch>
                  <a:fillRect l="-1391" r="-239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5426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43257"/>
          </a:xfrm>
        </p:spPr>
        <p:txBody>
          <a:bodyPr>
            <a:normAutofit fontScale="90000"/>
          </a:bodyPr>
          <a:lstStyle/>
          <a:p>
            <a:r>
              <a:rPr lang="tr-TR" dirty="0"/>
              <a:t>5.3 </a:t>
            </a:r>
            <a:r>
              <a:rPr lang="tr-TR" dirty="0" err="1"/>
              <a:t>Hidden</a:t>
            </a:r>
            <a:r>
              <a:rPr lang="tr-TR" dirty="0"/>
              <a:t> </a:t>
            </a:r>
            <a:r>
              <a:rPr lang="tr-TR" dirty="0" err="1"/>
              <a:t>Markov</a:t>
            </a:r>
            <a:r>
              <a:rPr lang="tr-TR" dirty="0"/>
              <a:t> </a:t>
            </a:r>
            <a:r>
              <a:rPr lang="tr-TR" dirty="0" err="1"/>
              <a:t>Models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808383"/>
                <a:ext cx="7886700" cy="5632174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Ardıl durum olasılıkları ve </a:t>
                </a:r>
                <a:r>
                  <a:rPr lang="tr-TR" dirty="0" err="1"/>
                  <a:t>forward</a:t>
                </a:r>
                <a:r>
                  <a:rPr lang="tr-TR" dirty="0"/>
                  <a:t> </a:t>
                </a:r>
                <a:r>
                  <a:rPr lang="tr-TR" dirty="0" err="1"/>
                  <a:t>backward</a:t>
                </a:r>
                <a:r>
                  <a:rPr lang="tr-TR" dirty="0"/>
                  <a:t> </a:t>
                </a:r>
                <a:r>
                  <a:rPr lang="tr-TR" dirty="0" err="1"/>
                  <a:t>algorithm</a:t>
                </a:r>
                <a:endParaRPr lang="tr-TR" dirty="0"/>
              </a:p>
              <a:p>
                <a:pPr lvl="1"/>
                <a:r>
                  <a:rPr lang="tr-TR" b="0" dirty="0"/>
                  <a:t>(5.15)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</m:lim>
                            </m:limLow>
                          </m:fName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5.16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</m:lim>
                            </m:limLow>
                          </m:fName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(5.17)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acc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</m:lim>
                            </m:limLow>
                          </m:fName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Notasyon</a:t>
                </a:r>
                <a:r>
                  <a:rPr lang="tr-TR" dirty="0"/>
                  <a:t> Kalman filtresine benzer</a:t>
                </a:r>
              </a:p>
              <a:p>
                <a:pPr lvl="1"/>
                <a:r>
                  <a:rPr lang="tr-TR" dirty="0"/>
                  <a:t>İleri ve geri yönde döngüler kullanılarak kestirim yapılır</a:t>
                </a:r>
              </a:p>
              <a:p>
                <a:r>
                  <a:rPr lang="tr-TR" dirty="0"/>
                  <a:t>İleri döngü (başlangıç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  1≤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Güncelleme kuralı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sub>
                    </m:sSub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(5.18)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𝒮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808383"/>
                <a:ext cx="7886700" cy="5632174"/>
              </a:xfrm>
              <a:blipFill>
                <a:blip r:embed="rId2"/>
                <a:stretch>
                  <a:fillRect l="-1159" t="-173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4142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43257"/>
          </a:xfrm>
        </p:spPr>
        <p:txBody>
          <a:bodyPr>
            <a:normAutofit fontScale="90000"/>
          </a:bodyPr>
          <a:lstStyle/>
          <a:p>
            <a:r>
              <a:rPr lang="tr-TR" dirty="0"/>
              <a:t>5.3 </a:t>
            </a:r>
            <a:r>
              <a:rPr lang="tr-TR" dirty="0" err="1"/>
              <a:t>Hidden</a:t>
            </a:r>
            <a:r>
              <a:rPr lang="tr-TR" dirty="0"/>
              <a:t> </a:t>
            </a:r>
            <a:r>
              <a:rPr lang="tr-TR" dirty="0" err="1"/>
              <a:t>Markov</a:t>
            </a:r>
            <a:r>
              <a:rPr lang="tr-TR" dirty="0"/>
              <a:t> </a:t>
            </a:r>
            <a:r>
              <a:rPr lang="tr-TR" dirty="0" err="1"/>
              <a:t>Models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808383"/>
                <a:ext cx="7886700" cy="5632174"/>
              </a:xfrm>
            </p:spPr>
            <p:txBody>
              <a:bodyPr>
                <a:normAutofit/>
              </a:bodyPr>
              <a:lstStyle/>
              <a:p>
                <a:r>
                  <a:rPr lang="tr-TR" dirty="0"/>
                  <a:t>Geriye dönük denklemler (Başlangıç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tr-T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, 1≤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dirty="0"/>
              </a:p>
              <a:p>
                <a:pPr lvl="1"/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𝒮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tr-TR" dirty="0"/>
              </a:p>
              <a:p>
                <a:r>
                  <a:rPr lang="tr-TR" dirty="0"/>
                  <a:t>(5.16)</a:t>
                </a:r>
              </a:p>
              <a:p>
                <a:r>
                  <a:rPr lang="tr-TR" dirty="0"/>
                  <a:t>(5.19)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808383"/>
                <a:ext cx="7886700" cy="5632174"/>
              </a:xfrm>
              <a:blipFill>
                <a:blip r:embed="rId2"/>
                <a:stretch>
                  <a:fillRect l="-1391" t="-184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016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5535"/>
          </a:xfrm>
        </p:spPr>
        <p:txBody>
          <a:bodyPr>
            <a:normAutofit fontScale="90000"/>
          </a:bodyPr>
          <a:lstStyle/>
          <a:p>
            <a:r>
              <a:rPr lang="tr-TR" dirty="0"/>
              <a:t>5.3 </a:t>
            </a:r>
            <a:r>
              <a:rPr lang="tr-TR" dirty="0" err="1"/>
              <a:t>Hidden</a:t>
            </a:r>
            <a:r>
              <a:rPr lang="tr-TR" dirty="0"/>
              <a:t> </a:t>
            </a:r>
            <a:r>
              <a:rPr lang="tr-TR" dirty="0" err="1"/>
              <a:t>Markov</a:t>
            </a:r>
            <a:r>
              <a:rPr lang="tr-TR" dirty="0"/>
              <a:t> </a:t>
            </a:r>
            <a:r>
              <a:rPr lang="tr-TR" dirty="0" err="1"/>
              <a:t>Models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79443"/>
                <a:ext cx="7886700" cy="499752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,..,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 …,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 …,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(5.17)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79443"/>
                <a:ext cx="7886700" cy="4997520"/>
              </a:xfrm>
              <a:blipFill>
                <a:blip r:embed="rId2"/>
                <a:stretch>
                  <a:fillRect l="-1391" t="-75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3420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55291"/>
          </a:xfrm>
        </p:spPr>
        <p:txBody>
          <a:bodyPr>
            <a:noAutofit/>
          </a:bodyPr>
          <a:lstStyle/>
          <a:p>
            <a:r>
              <a:rPr lang="tr-TR" sz="3200" dirty="0" err="1"/>
              <a:t>Algorithm</a:t>
            </a:r>
            <a:r>
              <a:rPr lang="tr-TR" sz="3200" dirty="0"/>
              <a:t> 5.8: </a:t>
            </a:r>
            <a:r>
              <a:rPr lang="tr-TR" sz="3200" dirty="0" err="1"/>
              <a:t>Forward</a:t>
            </a:r>
            <a:r>
              <a:rPr lang="tr-TR" sz="3200" dirty="0"/>
              <a:t> </a:t>
            </a:r>
            <a:r>
              <a:rPr lang="tr-TR" sz="3200" dirty="0" err="1"/>
              <a:t>Backward</a:t>
            </a:r>
            <a:r>
              <a:rPr lang="tr-TR" sz="3200" dirty="0"/>
              <a:t> </a:t>
            </a:r>
            <a:r>
              <a:rPr lang="tr-TR" sz="3200" dirty="0" err="1"/>
              <a:t>Algorithm</a:t>
            </a:r>
            <a:endParaRPr lang="tr-T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19200"/>
                <a:ext cx="7886700" cy="5340626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b>
                        </m:sSub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    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         (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=1) </m:t>
                    </m:r>
                  </m:oMath>
                </a14:m>
                <a:endParaRPr lang="tr-TR" dirty="0"/>
              </a:p>
              <a:p>
                <a:r>
                  <a:rPr lang="tr-TR" dirty="0"/>
                  <a:t>Ardıl olasılıklar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𝒮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𝒮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</m:e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19200"/>
                <a:ext cx="7886700" cy="5340626"/>
              </a:xfrm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1649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47543"/>
            <a:ext cx="7886700" cy="487728"/>
          </a:xfrm>
        </p:spPr>
        <p:txBody>
          <a:bodyPr>
            <a:normAutofit fontScale="90000"/>
          </a:bodyPr>
          <a:lstStyle/>
          <a:p>
            <a:r>
              <a:rPr lang="tr-TR" dirty="0"/>
              <a:t>5.3.2:  </a:t>
            </a:r>
            <a:r>
              <a:rPr lang="tr-TR" dirty="0" err="1"/>
              <a:t>Viterbi</a:t>
            </a:r>
            <a:r>
              <a:rPr lang="tr-TR" dirty="0"/>
              <a:t> algoritması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İçerik Yer Tutucusu 4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58363"/>
                <a:ext cx="7886700" cy="4651129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Parametre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dirty="0"/>
                  <a:t>biliniyorsa ve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dirty="0"/>
                  <a:t> gözlemlendiğinde bazen bütün Z durum dizisini kestirmek isteriz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tr-TR" dirty="0"/>
                  <a:t>).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𝑐𝑑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tr-TR" dirty="0"/>
                  <a:t> bilindiği varsayılabilir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𝑀𝐴𝑃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𝑐𝑑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𝑐𝑑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tr-TR" dirty="0"/>
              </a:p>
              <a:p>
                <a:r>
                  <a:rPr lang="tr-TR" dirty="0" err="1"/>
                  <a:t>Viterbi</a:t>
                </a:r>
                <a:r>
                  <a:rPr lang="tr-TR" dirty="0"/>
                  <a:t> algoritması bir Dinamik Programlama uygulamasıdır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</m:e>
                            </m:d>
                          </m:lim>
                        </m:limLow>
                      </m:fName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r>
                  <a:rPr lang="tr-TR" dirty="0"/>
                  <a:t>Bütün veri olasılığı z’nin oluşturduğu yol üzerindeki olasılıkların çarpımıdır</a:t>
                </a:r>
              </a:p>
              <a:p>
                <a:r>
                  <a:rPr lang="tr-TR" dirty="0" err="1"/>
                  <a:t>Trellis</a:t>
                </a:r>
                <a:r>
                  <a:rPr lang="tr-TR" dirty="0"/>
                  <a:t> yapısı:  </a:t>
                </a:r>
              </a:p>
            </p:txBody>
          </p:sp>
        </mc:Choice>
        <mc:Fallback xmlns="">
          <p:sp>
            <p:nvSpPr>
              <p:cNvPr id="5" name="İçerik Yer Tutucusu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58363"/>
                <a:ext cx="7886700" cy="4651129"/>
              </a:xfrm>
              <a:blipFill>
                <a:blip r:embed="rId2"/>
                <a:stretch>
                  <a:fillRect l="-1159" t="-327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346" y="4822933"/>
            <a:ext cx="4765233" cy="184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29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47543"/>
            <a:ext cx="7886700" cy="443766"/>
          </a:xfrm>
        </p:spPr>
        <p:txBody>
          <a:bodyPr>
            <a:normAutofit fontScale="90000"/>
          </a:bodyPr>
          <a:lstStyle/>
          <a:p>
            <a:r>
              <a:rPr lang="tr-TR" dirty="0"/>
              <a:t>5.3.2: </a:t>
            </a:r>
            <a:r>
              <a:rPr lang="tr-TR" dirty="0" err="1"/>
              <a:t>Viterbi</a:t>
            </a:r>
            <a:r>
              <a:rPr lang="tr-TR" dirty="0"/>
              <a:t> Algoritması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879231"/>
                <a:ext cx="7886700" cy="5671038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tr-TR" dirty="0"/>
                  <a:t>Bir </a:t>
                </a:r>
                <a:r>
                  <a:rPr lang="tr-TR" dirty="0" err="1"/>
                  <a:t>recursion</a:t>
                </a:r>
                <a:r>
                  <a:rPr lang="tr-TR" dirty="0"/>
                  <a:t> tanımlanır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,…,</m:t>
                                    </m:r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</m:sub>
                                    </m:sSub>
                                  </m:e>
                                </m:d>
                              </m:lim>
                            </m:limLow>
                          </m:fName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,…,</m:t>
                                    </m:r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</m:sub>
                                    </m:sSub>
                                  </m:e>
                                </m:d>
                              </m:lim>
                            </m:limLow>
                          </m:fName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</m:e>
                    </m:func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𝑐𝑑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:r>
                  <a:rPr lang="tr-TR" dirty="0" err="1"/>
                  <a:t>Algorithm</a:t>
                </a:r>
                <a:r>
                  <a:rPr lang="tr-TR" dirty="0"/>
                  <a:t> 5.9: </a:t>
                </a:r>
                <a:r>
                  <a:rPr lang="tr-TR" dirty="0" err="1"/>
                  <a:t>Viterbi</a:t>
                </a:r>
                <a:r>
                  <a:rPr lang="tr-TR" dirty="0"/>
                  <a:t> Algoritması</a:t>
                </a:r>
              </a:p>
              <a:p>
                <a:pPr lvl="1"/>
                <a:r>
                  <a:rPr lang="tr-TR" dirty="0"/>
                  <a:t>(başlangıç koşulu):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(döngü):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</m:func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(</a:t>
                </a:r>
                <a:r>
                  <a:rPr lang="tr-TR" dirty="0" err="1"/>
                  <a:t>storage</a:t>
                </a:r>
                <a:r>
                  <a:rPr lang="tr-TR" dirty="0"/>
                  <a:t> of </a:t>
                </a:r>
                <a:r>
                  <a:rPr lang="tr-TR" dirty="0" err="1"/>
                  <a:t>backpointers</a:t>
                </a:r>
                <a:r>
                  <a:rPr lang="tr-TR" dirty="0"/>
                  <a:t>)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}</m:t>
                            </m:r>
                          </m:e>
                        </m:func>
                      </m:e>
                    </m:func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r>
                  <a:rPr lang="tr-TR" dirty="0"/>
                  <a:t>  ve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2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tr-T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879231"/>
                <a:ext cx="7886700" cy="5671038"/>
              </a:xfrm>
              <a:blipFill>
                <a:blip r:embed="rId2"/>
                <a:stretch>
                  <a:fillRect l="-1005" t="-20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348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47543"/>
            <a:ext cx="7886700" cy="426182"/>
          </a:xfrm>
        </p:spPr>
        <p:txBody>
          <a:bodyPr>
            <a:normAutofit fontScale="90000"/>
          </a:bodyPr>
          <a:lstStyle/>
          <a:p>
            <a:r>
              <a:rPr lang="tr-TR" dirty="0"/>
              <a:t>5.3.3:  </a:t>
            </a:r>
            <a:r>
              <a:rPr lang="tr-TR" dirty="0" err="1"/>
              <a:t>Baum-Welch</a:t>
            </a:r>
            <a:r>
              <a:rPr lang="tr-TR" dirty="0"/>
              <a:t> Algoritması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93531"/>
                <a:ext cx="7886700" cy="5183432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EM algoritmasının Gizli </a:t>
                </a:r>
                <a:r>
                  <a:rPr lang="tr-TR" dirty="0" err="1"/>
                  <a:t>Markov</a:t>
                </a:r>
                <a:r>
                  <a:rPr lang="tr-TR" dirty="0"/>
                  <a:t> Modelinde parametre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tr-TR" dirty="0"/>
                  <a:t>) kestiriminde kullanımı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𝑐𝑑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sub>
                            </m:sSub>
                          </m:e>
                        </m:func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sub>
                            </m:sSub>
                          </m:e>
                        </m:func>
                      </m:e>
                    </m:nary>
                  </m:oMath>
                </a14:m>
                <a:endParaRPr lang="tr-TR" b="0" dirty="0"/>
              </a:p>
              <a:p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𝑐𝑑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(1)</m:t>
                        </m:r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𝒮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func>
                              <m:func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func>
                          </m:e>
                        </m:nary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𝒮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func>
                              <m:func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tr-T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</m:func>
                          </m:e>
                        </m:nary>
                      </m:e>
                    </m:nary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Parametreler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𝑣𝑒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tr-TR" dirty="0"/>
                  <a:t> Algoritma 5.8 ile hesaplanır</a:t>
                </a:r>
              </a:p>
              <a:p>
                <a:r>
                  <a:rPr lang="tr-TR" dirty="0"/>
                  <a:t>Maksimizasyon aşaması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(1)</m:t>
                        </m:r>
                        <m:func>
                          <m:func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nary>
                          </m:e>
                        </m:d>
                      </m:e>
                    </m:nary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  <m:sup/>
                          <m:e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𝛾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d>
                                          <m:dPr>
                                            <m:begChr m:val="{"/>
                                            <m:endChr m:val="}"/>
                                            <m:ctrlPr>
                                              <a:rPr lang="tr-TR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tr-TR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tr-TR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tr-TR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tr-TR" b="0" i="1" smtClean="0"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sub>
                                    </m:sSub>
                                  </m:e>
                                </m:nary>
                              </m:e>
                            </m:d>
                          </m:e>
                        </m:nary>
                        <m:func>
                          <m:func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𝑖𝑙</m:t>
                                </m:r>
                              </m:sub>
                            </m:sSub>
                          </m:e>
                        </m:func>
                      </m:e>
                    </m:nary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93531"/>
                <a:ext cx="7886700" cy="5183432"/>
              </a:xfrm>
              <a:blipFill>
                <a:blip r:embed="rId2"/>
                <a:stretch>
                  <a:fillRect l="-1159" t="-1765" b="-6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9765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29959"/>
            <a:ext cx="7886700" cy="426182"/>
          </a:xfrm>
        </p:spPr>
        <p:txBody>
          <a:bodyPr>
            <a:normAutofit fontScale="90000"/>
          </a:bodyPr>
          <a:lstStyle/>
          <a:p>
            <a:r>
              <a:rPr lang="tr-TR" dirty="0"/>
              <a:t>5.3.3:  </a:t>
            </a:r>
            <a:r>
              <a:rPr lang="tr-TR" dirty="0" err="1"/>
              <a:t>Baum-Welch</a:t>
            </a:r>
            <a:r>
              <a:rPr lang="tr-TR" dirty="0"/>
              <a:t> Algoritması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14400"/>
                <a:ext cx="7886700" cy="5530362"/>
              </a:xfrm>
            </p:spPr>
            <p:txBody>
              <a:bodyPr>
                <a:normAutofit/>
              </a:bodyPr>
              <a:lstStyle/>
              <a:p>
                <a:r>
                  <a:rPr lang="tr-TR" b="0" dirty="0">
                    <a:latin typeface="Cambria Math" panose="02040503050406030204" pitchFamily="18" charset="0"/>
                  </a:rPr>
                  <a:t>EM Algoritması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tr-TR" dirty="0"/>
                  <a:t>  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nary>
                      </m:den>
                    </m:f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𝑖𝑙</m:t>
                        </m:r>
                      </m:sub>
                      <m: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b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e>
                                </m:d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nary>
                      </m:den>
                    </m:f>
                  </m:oMath>
                </a14:m>
                <a:endParaRPr lang="tr-TR" b="0" dirty="0"/>
              </a:p>
              <a:p>
                <a:r>
                  <a:rPr lang="tr-TR" dirty="0" err="1"/>
                  <a:t>Algorithm</a:t>
                </a:r>
                <a:r>
                  <a:rPr lang="tr-TR" dirty="0"/>
                  <a:t> 5.10: </a:t>
                </a:r>
                <a:r>
                  <a:rPr lang="tr-TR" dirty="0" err="1"/>
                  <a:t>Baum</a:t>
                </a:r>
                <a:r>
                  <a:rPr lang="tr-TR" dirty="0"/>
                  <a:t> </a:t>
                </a:r>
                <a:r>
                  <a:rPr lang="tr-TR" dirty="0" err="1"/>
                  <a:t>Welch</a:t>
                </a:r>
                <a:r>
                  <a:rPr lang="tr-TR" dirty="0"/>
                  <a:t> Algoritması</a:t>
                </a:r>
              </a:p>
              <a:p>
                <a:pPr lvl="1"/>
                <a:r>
                  <a:rPr lang="tr-TR" dirty="0"/>
                  <a:t>Durum uzayı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𝒮</m:t>
                    </m:r>
                  </m:oMath>
                </a14:m>
                <a:r>
                  <a:rPr lang="tr-TR" dirty="0"/>
                  <a:t>,  durum sayısı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tr-TR" dirty="0"/>
                  <a:t>, başlangıç parametresi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sup>
                    </m:sSup>
                  </m:oMath>
                </a14:m>
                <a:r>
                  <a:rPr lang="tr-TR" dirty="0"/>
                  <a:t> verildiğinde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</m:oMath>
                </a14:m>
                <a:r>
                  <a:rPr lang="tr-TR" dirty="0"/>
                  <a:t>’i hesaplamak için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sup>
                    </m:sSup>
                  </m:oMath>
                </a14:m>
                <a:r>
                  <a:rPr lang="tr-TR" dirty="0"/>
                  <a:t> kullanarak </a:t>
                </a:r>
                <a:r>
                  <a:rPr lang="tr-TR" dirty="0" err="1"/>
                  <a:t>forward</a:t>
                </a:r>
                <a:r>
                  <a:rPr lang="tr-TR" dirty="0"/>
                  <a:t> </a:t>
                </a:r>
                <a:r>
                  <a:rPr lang="tr-TR" dirty="0" err="1"/>
                  <a:t>backward</a:t>
                </a:r>
                <a:r>
                  <a:rPr lang="tr-TR" dirty="0"/>
                  <a:t> algoritmasını kullanarak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tr-TR" dirty="0"/>
                  <a:t> ve 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tr-TR" dirty="0"/>
                  <a:t> ‘</a:t>
                </a:r>
                <a:r>
                  <a:rPr lang="tr-TR" dirty="0" err="1"/>
                  <a:t>yi</a:t>
                </a:r>
                <a:r>
                  <a:rPr lang="tr-TR" dirty="0"/>
                  <a:t> hesapla</a:t>
                </a:r>
              </a:p>
              <a:p>
                <a:pPr lvl="2"/>
                <a:r>
                  <a:rPr lang="tr-TR" dirty="0"/>
                  <a:t>Üstteki denklemleri kullanarak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sup>
                        </m:s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sup>
                        </m:sSup>
                      </m:e>
                    </m:d>
                  </m:oMath>
                </a14:m>
                <a:r>
                  <a:rPr lang="tr-TR" dirty="0"/>
                  <a:t>’i hesapla</a:t>
                </a:r>
              </a:p>
              <a:p>
                <a:pPr lvl="1"/>
                <a:endParaRPr lang="tr-TR" dirty="0"/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14400"/>
                <a:ext cx="7886700" cy="5530362"/>
              </a:xfrm>
              <a:blipFill>
                <a:blip r:embed="rId2"/>
                <a:stretch>
                  <a:fillRect l="-1391" t="-1874" r="-69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5202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8737</TotalTime>
  <Words>1049</Words>
  <Application>Microsoft Office PowerPoint</Application>
  <PresentationFormat>Ekran Gösterisi (4:3)</PresentationFormat>
  <Paragraphs>152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Office Teması</vt:lpstr>
      <vt:lpstr>ELE 574 Rastgele Süreçler</vt:lpstr>
      <vt:lpstr>5.1 Kestirim Kuramı</vt:lpstr>
      <vt:lpstr>5.1 Kestirim Kuramı</vt:lpstr>
      <vt:lpstr>5.1 Kestirim Kuramı</vt:lpstr>
      <vt:lpstr>5.1 Kestirim Kuramı</vt:lpstr>
      <vt:lpstr>5.1 Kestirim Kuramı</vt:lpstr>
      <vt:lpstr>5.1 Kestirim Kuramı</vt:lpstr>
      <vt:lpstr>5.1 Kestirim Kuramı</vt:lpstr>
      <vt:lpstr>5.1 Kestirim Kuramı</vt:lpstr>
      <vt:lpstr>5.2 Expectation-Maximization Algorithm</vt:lpstr>
      <vt:lpstr>5.2 Expectation-Maximization Algorithm</vt:lpstr>
      <vt:lpstr>5.2 Expectation-Maximization Algorithm</vt:lpstr>
      <vt:lpstr>5.2 Expectation-Maximization Algorithm</vt:lpstr>
      <vt:lpstr>5.2 Expectation-Maximization Algorithm</vt:lpstr>
      <vt:lpstr>5.3 Hidden Markov Models</vt:lpstr>
      <vt:lpstr>5.3 Hidden Markov Models</vt:lpstr>
      <vt:lpstr>5.3 Hidden Markov Models</vt:lpstr>
      <vt:lpstr>5.3 Hidden Markov Models</vt:lpstr>
      <vt:lpstr>5.3 Hidden Markov Models</vt:lpstr>
      <vt:lpstr>Algorithm 5.8: Forward Backward Algorithm</vt:lpstr>
      <vt:lpstr>5.3.2:  Viterbi algoritması</vt:lpstr>
      <vt:lpstr>5.3.2: Viterbi Algoritması</vt:lpstr>
      <vt:lpstr>5.3.3:  Baum-Welch Algoritması</vt:lpstr>
      <vt:lpstr>5.3.3:  Baum-Welch Algoritması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 574 Rastgele Süreçler</dc:title>
  <dc:creator>samsung</dc:creator>
  <cp:lastModifiedBy>Tolga Girici</cp:lastModifiedBy>
  <cp:revision>137</cp:revision>
  <dcterms:created xsi:type="dcterms:W3CDTF">2016-07-12T06:29:04Z</dcterms:created>
  <dcterms:modified xsi:type="dcterms:W3CDTF">2017-11-06T12:45:28Z</dcterms:modified>
</cp:coreProperties>
</file>