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2" r:id="rId5"/>
    <p:sldId id="258" r:id="rId6"/>
    <p:sldId id="263" r:id="rId7"/>
    <p:sldId id="260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7516DB03-3B75-4A6E-BDF0-A6767D5D95AF}">
          <p14:sldIdLst>
            <p14:sldId id="256"/>
            <p14:sldId id="257"/>
            <p14:sldId id="259"/>
            <p14:sldId id="262"/>
            <p14:sldId id="258"/>
            <p14:sldId id="263"/>
            <p14:sldId id="260"/>
            <p14:sldId id="261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29.09.2017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0941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29.09.2017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9582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29.09.2017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3144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29.09.2017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8354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29.09.2017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5686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29.09.2017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402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29.09.2017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763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29.09.2017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3780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29.09.2017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4330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29.09.2017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300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29.09.2017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7285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006D8-1A90-40E8-B035-7CEC4D1B9FB7}" type="datetimeFigureOut">
              <a:rPr lang="tr-TR" smtClean="0"/>
              <a:t>29.09.2017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83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ELE 574 Rastgele Süreçler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Konu 4: Rastgele Süreçler</a:t>
            </a:r>
          </a:p>
        </p:txBody>
      </p:sp>
    </p:spTree>
    <p:extLst>
      <p:ext uri="{BB962C8B-B14F-4D97-AF65-F5344CB8AC3E}">
        <p14:creationId xmlns:p14="http://schemas.microsoft.com/office/powerpoint/2010/main" val="1788498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28787"/>
          </a:xfrm>
        </p:spPr>
        <p:txBody>
          <a:bodyPr>
            <a:normAutofit fontScale="90000"/>
          </a:bodyPr>
          <a:lstStyle/>
          <a:p>
            <a:r>
              <a:rPr lang="tr-TR" dirty="0"/>
              <a:t>4.1 Tanım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360485" y="1166191"/>
                <a:ext cx="8154865" cy="5579166"/>
              </a:xfrm>
            </p:spPr>
            <p:txBody>
              <a:bodyPr>
                <a:normAutofit fontScale="850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𝒯</m:t>
                        </m:r>
                      </m:e>
                    </m:d>
                  </m:oMath>
                </a14:m>
                <a:r>
                  <a:rPr lang="tr-TR" dirty="0"/>
                  <a:t>  rastgele değişken dizisidir.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𝒯</m:t>
                    </m:r>
                  </m:oMath>
                </a14:m>
                <a:r>
                  <a:rPr lang="tr-TR" dirty="0"/>
                  <a:t>: zamanlar (ayrık veya sürekli, çoğu zaman tamsayı)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:(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ℱ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/>
                  <a:t> olasılık uzayında</a:t>
                </a:r>
              </a:p>
              <a:p>
                <a:pPr lvl="1"/>
                <a:r>
                  <a:rPr lang="tr-TR" dirty="0"/>
                  <a:t>Her t için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tr-TR" dirty="0"/>
                  <a:t>bir rastgele değişkendir</a:t>
                </a:r>
              </a:p>
              <a:p>
                <a:pPr lvl="1"/>
                <a:r>
                  <a:rPr lang="tr-TR" dirty="0"/>
                  <a:t>Örnek yol (</a:t>
                </a:r>
                <a:r>
                  <a:rPr lang="tr-TR" dirty="0" err="1"/>
                  <a:t>sample</a:t>
                </a:r>
                <a:r>
                  <a:rPr lang="tr-TR" dirty="0"/>
                  <a:t> </a:t>
                </a:r>
                <a:r>
                  <a:rPr lang="tr-TR" dirty="0" err="1"/>
                  <a:t>path</a:t>
                </a:r>
                <a:r>
                  <a:rPr lang="tr-TR" dirty="0"/>
                  <a:t>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</m:oMath>
                </a14:m>
                <a:endParaRPr lang="tr-TR" b="0" dirty="0"/>
              </a:p>
              <a:p>
                <a:r>
                  <a:rPr lang="tr-TR" dirty="0" err="1"/>
                  <a:t>Notasyon</a:t>
                </a:r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;…;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;…;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tr-TR" dirty="0"/>
              </a:p>
              <a:p>
                <a:r>
                  <a:rPr lang="tr-TR" dirty="0"/>
                  <a:t>Tanım 4.1: İkinci dereceden rastgele süreç: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&lt;∞, 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𝒯</m:t>
                    </m:r>
                  </m:oMath>
                </a14:m>
                <a:endParaRPr lang="tr-TR" dirty="0"/>
              </a:p>
              <a:p>
                <a:r>
                  <a:rPr lang="tr-TR" dirty="0"/>
                  <a:t>Gauss süreci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𝒩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 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Ortalama vektörü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 …,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tr-TR" dirty="0"/>
              </a:p>
              <a:p>
                <a:pPr lvl="1"/>
                <a:r>
                  <a:rPr lang="tr-TR" dirty="0" err="1"/>
                  <a:t>Kovaryans</a:t>
                </a:r>
                <a:r>
                  <a:rPr lang="tr-TR" dirty="0"/>
                  <a:t> matrisi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485" y="1166191"/>
                <a:ext cx="8154865" cy="5579166"/>
              </a:xfrm>
              <a:blipFill>
                <a:blip r:embed="rId2"/>
                <a:stretch>
                  <a:fillRect l="-972" t="-2511" r="-7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7005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75" y="3926784"/>
            <a:ext cx="8817944" cy="109993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634" y="124211"/>
            <a:ext cx="7192491" cy="1870708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775" y="2522548"/>
            <a:ext cx="3372510" cy="120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75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817944" cy="410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88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42039"/>
          </a:xfrm>
        </p:spPr>
        <p:txBody>
          <a:bodyPr>
            <a:normAutofit fontScale="90000"/>
          </a:bodyPr>
          <a:lstStyle/>
          <a:p>
            <a:r>
              <a:rPr lang="tr-TR" dirty="0"/>
              <a:t>4.2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Walk</a:t>
            </a:r>
            <a:r>
              <a:rPr lang="tr-TR" dirty="0"/>
              <a:t> &amp; </a:t>
            </a:r>
            <a:r>
              <a:rPr lang="tr-TR" dirty="0" err="1"/>
              <a:t>Gambler’s</a:t>
            </a:r>
            <a:r>
              <a:rPr lang="tr-TR" dirty="0"/>
              <a:t> </a:t>
            </a:r>
            <a:r>
              <a:rPr lang="tr-TR" dirty="0" err="1"/>
              <a:t>Ruin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192696"/>
                <a:ext cx="7886700" cy="5473147"/>
              </a:xfrm>
            </p:spPr>
            <p:txBody>
              <a:bodyPr>
                <a:normAutofit/>
              </a:bodyPr>
              <a:lstStyle/>
              <a:p>
                <a:r>
                  <a:rPr lang="tr-TR" b="0" dirty="0">
                    <a:latin typeface="Cambria Math" panose="02040503050406030204" pitchFamily="18" charset="0"/>
                  </a:rPr>
                  <a:t>Rastgele yürüyüş (</a:t>
                </a:r>
                <a:r>
                  <a:rPr lang="tr-TR" b="0" dirty="0" err="1">
                    <a:latin typeface="Cambria Math" panose="02040503050406030204" pitchFamily="18" charset="0"/>
                  </a:rPr>
                  <a:t>random</a:t>
                </a:r>
                <a:r>
                  <a:rPr lang="tr-TR" b="0" dirty="0">
                    <a:latin typeface="Cambria Math" panose="02040503050406030204" pitchFamily="18" charset="0"/>
                  </a:rPr>
                  <a:t> </a:t>
                </a:r>
                <a:r>
                  <a:rPr lang="tr-TR" b="0" dirty="0" err="1">
                    <a:latin typeface="Cambria Math" panose="02040503050406030204" pitchFamily="18" charset="0"/>
                  </a:rPr>
                  <a:t>walk</a:t>
                </a:r>
                <a:r>
                  <a:rPr lang="tr-TR" b="0" dirty="0">
                    <a:latin typeface="Cambria Math" panose="02040503050406030204" pitchFamily="18" charset="0"/>
                  </a:rPr>
                  <a:t>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m:rPr>
                        <m:lit/>
                      </m:rPr>
                      <a:rPr lang="tr-TR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1, 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=1−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=−1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≥0∈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𝒵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𝒵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 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=1,2,3,…</m:t>
                    </m:r>
                  </m:oMath>
                </a14:m>
                <a:endParaRPr lang="tr-TR" b="0" dirty="0"/>
              </a:p>
              <a:p>
                <a:pPr lvl="1"/>
                <a:r>
                  <a:rPr lang="tr-TR" dirty="0"/>
                  <a:t>Özellikler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/>
                  <a:t>)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(2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tr-TR" dirty="0"/>
              </a:p>
              <a:p>
                <a:pPr lvl="2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𝑉𝑎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(1−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pPr lvl="2"/>
                <a14:m>
                  <m:oMath xmlns:m="http://schemas.openxmlformats.org/officeDocument/2006/math"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tr-TR" dirty="0"/>
                  <a:t> (S.L.L.N. </a:t>
                </a:r>
                <a:r>
                  <a:rPr lang="tr-TR" dirty="0" err="1"/>
                  <a:t>a.s</a:t>
                </a:r>
                <a:r>
                  <a:rPr lang="tr-TR" dirty="0"/>
                  <a:t> ve </a:t>
                </a:r>
                <a:r>
                  <a:rPr lang="tr-TR" dirty="0" err="1"/>
                  <a:t>m.s</a:t>
                </a:r>
                <a:r>
                  <a:rPr lang="tr-TR" dirty="0"/>
                  <a:t>)</a:t>
                </a:r>
              </a:p>
              <a:p>
                <a:pPr lvl="2"/>
                <a14:m>
                  <m:oMath xmlns:m="http://schemas.openxmlformats.org/officeDocument/2006/math"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d>
                          <m:dPr>
                            <m:begChr m:val="{"/>
                            <m:endChr m:val="}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(2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−1)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𝑛𝑝</m:t>
                                    </m:r>
                                    <m:d>
                                      <m:d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d>
                                  </m:e>
                                </m:rad>
                              </m:den>
                            </m:f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  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.)</m:t>
                    </m:r>
                  </m:oMath>
                </a14:m>
                <a:endParaRPr lang="tr-TR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mr>
                        </m:m>
                      </m:e>
                    </m:d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,  0≤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Burada (</a:t>
                </a:r>
                <a:r>
                  <a:rPr lang="tr-TR" dirty="0" err="1"/>
                  <a:t>a.s</a:t>
                </a:r>
                <a:r>
                  <a:rPr lang="tr-TR" dirty="0"/>
                  <a:t>. dışındaki) bütün özellikler tek boyutlu dağılıma bağlıdır, ortak dağılıma bağlı değildir.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192696"/>
                <a:ext cx="7886700" cy="5473147"/>
              </a:xfrm>
              <a:blipFill>
                <a:blip r:embed="rId2"/>
                <a:stretch>
                  <a:fillRect l="-1391" t="-200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0878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1925" y="317501"/>
            <a:ext cx="6172200" cy="787399"/>
          </a:xfrm>
        </p:spPr>
        <p:txBody>
          <a:bodyPr>
            <a:noAutofit/>
          </a:bodyPr>
          <a:lstStyle/>
          <a:p>
            <a:r>
              <a:rPr lang="tr-TR" sz="3200" dirty="0"/>
              <a:t>4.2 </a:t>
            </a:r>
            <a:r>
              <a:rPr lang="tr-TR" sz="3200" dirty="0" err="1"/>
              <a:t>Random</a:t>
            </a:r>
            <a:r>
              <a:rPr lang="tr-TR" sz="3200" dirty="0"/>
              <a:t> </a:t>
            </a:r>
            <a:r>
              <a:rPr lang="tr-TR" sz="3200" dirty="0" err="1"/>
              <a:t>Walk</a:t>
            </a:r>
            <a:r>
              <a:rPr lang="tr-TR" sz="3200" dirty="0"/>
              <a:t> &amp; </a:t>
            </a:r>
            <a:r>
              <a:rPr lang="tr-TR" sz="3200" dirty="0" err="1"/>
              <a:t>Gambler’s</a:t>
            </a:r>
            <a:r>
              <a:rPr lang="tr-TR" sz="3200" dirty="0"/>
              <a:t> </a:t>
            </a:r>
            <a:r>
              <a:rPr lang="tr-TR" sz="3200" dirty="0" err="1"/>
              <a:t>Ruin</a:t>
            </a:r>
            <a:endParaRPr lang="tr-TR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61925" y="923925"/>
                <a:ext cx="7886700" cy="5719763"/>
              </a:xfrm>
            </p:spPr>
            <p:txBody>
              <a:bodyPr/>
              <a:lstStyle/>
              <a:p>
                <a:r>
                  <a:rPr lang="tr-TR" dirty="0"/>
                  <a:t>Gambler’s </a:t>
                </a:r>
                <a:r>
                  <a:rPr lang="tr-TR" dirty="0" err="1"/>
                  <a:t>Ruin</a:t>
                </a:r>
                <a:r>
                  <a:rPr lang="tr-TR" dirty="0"/>
                  <a:t> </a:t>
                </a:r>
              </a:p>
              <a:p>
                <a:pPr lvl="1"/>
                <a:r>
                  <a:rPr lang="tr-TR" dirty="0"/>
                  <a:t>Burada beraber dağılımlar önemlidir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tr-TR" dirty="0"/>
                  <a:t> n. Aşamada </a:t>
                </a:r>
                <a:r>
                  <a:rPr lang="tr-TR" dirty="0" err="1"/>
                  <a:t>kumarbaz’ın</a:t>
                </a:r>
                <a:r>
                  <a:rPr lang="tr-TR" dirty="0"/>
                  <a:t> elindeki para</a:t>
                </a:r>
              </a:p>
              <a:p>
                <a:pPr lvl="1"/>
                <a:r>
                  <a:rPr lang="tr-TR" dirty="0"/>
                  <a:t>Sınırlı rastgele yürüyüş (sıfıra veya b’ye vurduğu zamanı merak ediyoruz)</a:t>
                </a:r>
              </a:p>
              <a:p>
                <a:pPr lvl="1"/>
                <a:r>
                  <a:rPr lang="tr-TR" dirty="0"/>
                  <a:t>Başarı olasılığı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dirty="0"/>
                  <a:t>, başlangıç parası k iken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begChr m:val="{"/>
                        <m:endChr m:val="}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begChr m:val="{"/>
                        <m:endChr m:val="}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begChr m:val="{"/>
                        <m:endChr m:val="}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=−1</m:t>
                        </m:r>
                      </m:e>
                    </m:d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begChr m:val="{"/>
                        <m:endChr m:val="}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=−1</m:t>
                        </m:r>
                      </m:e>
                    </m:d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𝑝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=0, 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=1,  </m:t>
                    </m:r>
                  </m:oMath>
                </a14:m>
                <a:r>
                  <a:rPr lang="tr-TR" dirty="0"/>
                  <a:t>b-1 bilinmeyen ve denklem var</a:t>
                </a: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𝐵𝑘</m:t>
                    </m:r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1925" y="923925"/>
                <a:ext cx="7886700" cy="5719763"/>
              </a:xfrm>
              <a:blipFill>
                <a:blip r:embed="rId2"/>
                <a:stretch>
                  <a:fillRect l="-1392" t="-181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825" y="140227"/>
            <a:ext cx="2104350" cy="192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411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39749"/>
          </a:xfrm>
        </p:spPr>
        <p:txBody>
          <a:bodyPr>
            <a:normAutofit fontScale="90000"/>
          </a:bodyPr>
          <a:lstStyle/>
          <a:p>
            <a:r>
              <a:rPr lang="tr-TR" dirty="0"/>
              <a:t>4.2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Walk</a:t>
            </a:r>
            <a:r>
              <a:rPr lang="tr-TR" dirty="0"/>
              <a:t> &amp; </a:t>
            </a:r>
            <a:r>
              <a:rPr lang="tr-TR" dirty="0" err="1"/>
              <a:t>Gambler’s</a:t>
            </a:r>
            <a:r>
              <a:rPr lang="tr-TR" dirty="0"/>
              <a:t> </a:t>
            </a:r>
            <a:r>
              <a:rPr lang="tr-TR" dirty="0" err="1"/>
              <a:t>Ruin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276350"/>
                <a:ext cx="7886700" cy="4900613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≠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, 0≤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tr-TR" b="0" dirty="0"/>
              </a:p>
              <a:p>
                <a:pPr lvl="1"/>
                <a:r>
                  <a:rPr lang="tr-TR" dirty="0"/>
                  <a:t>L.L.N: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→2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tr-TR" dirty="0"/>
                  <a:t>,  yani </a:t>
                </a:r>
                <a14:m>
                  <m:oMath xmlns:m="http://schemas.openxmlformats.org/officeDocument/2006/math">
                    <m:r>
                      <a:rPr lang="tr-TR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Sonlu sürede sıfıra düşmezse sonsuza gidiyor.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tr-TR" b="0" i="1" dirty="0">
                    <a:latin typeface="Cambria Math" panose="02040503050406030204" pitchFamily="18" charset="0"/>
                  </a:rPr>
                  <a:t>mal varlığının sonsuza gitme olasılığı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tr-TR" b="0" dirty="0">
                    <a:latin typeface="Cambria Math" panose="02040503050406030204" pitchFamily="18" charset="0"/>
                  </a:rPr>
                  <a:t>: mal varlığının b’ye ulaşma olasılığı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tr-TR" b="0" dirty="0">
                    <a:latin typeface="Cambria Math" panose="02040503050406030204" pitchFamily="18" charset="0"/>
                  </a:rPr>
                  <a:t> arttıkça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tr-TR" b="0" dirty="0">
                    <a:latin typeface="Cambria Math" panose="02040503050406030204" pitchFamily="18" charset="0"/>
                  </a:rPr>
                  <a:t> düşer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→ 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=1−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num>
                              <m:den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276350"/>
                <a:ext cx="7886700" cy="490061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0178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55290"/>
          </a:xfrm>
        </p:spPr>
        <p:txBody>
          <a:bodyPr>
            <a:noAutofit/>
          </a:bodyPr>
          <a:lstStyle/>
          <a:p>
            <a:r>
              <a:rPr lang="tr-TR" sz="3200" dirty="0"/>
              <a:t>4.3 Bağımsız artırımlı süreçler ve </a:t>
            </a:r>
            <a:r>
              <a:rPr lang="tr-TR" sz="3200" dirty="0" err="1"/>
              <a:t>Martingale’ler</a:t>
            </a:r>
            <a:endParaRPr lang="tr-TR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20417"/>
                <a:ext cx="7886700" cy="5380383"/>
              </a:xfrm>
            </p:spPr>
            <p:txBody>
              <a:bodyPr>
                <a:normAutofit fontScale="92500"/>
              </a:bodyPr>
              <a:lstStyle/>
              <a:p>
                <a:r>
                  <a:rPr lang="tr-TR" dirty="0"/>
                  <a:t>Artış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endParaRPr lang="tr-TR" b="0" dirty="0"/>
              </a:p>
              <a:p>
                <a:r>
                  <a:rPr lang="tr-TR" dirty="0"/>
                  <a:t>Bağımsız artış: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sub>
                    </m:sSub>
                  </m:oMath>
                </a14:m>
                <a:r>
                  <a:rPr lang="tr-TR" dirty="0"/>
                  <a:t> bağımsız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∀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.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&lt;…&lt;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tr-TR" dirty="0"/>
                  <a:t>)</a:t>
                </a:r>
              </a:p>
              <a:p>
                <a:r>
                  <a:rPr lang="tr-TR" dirty="0" err="1"/>
                  <a:t>Martingale</a:t>
                </a:r>
                <a:r>
                  <a:rPr lang="tr-TR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&lt;∞,∀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  ∀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&lt;…&lt;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tr-TR" b="0" dirty="0"/>
              </a:p>
              <a:p>
                <a:pPr lvl="2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tr-TR" b="0" dirty="0"/>
                  <a:t>  (anlamı ne?)</a:t>
                </a:r>
              </a:p>
              <a:p>
                <a:r>
                  <a:rPr lang="tr-TR" dirty="0"/>
                  <a:t>Ör. Adil bir kumar oyunu sf. 115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tr-TR" dirty="0"/>
                  <a:t>: t anında kumarbazın mal varlığı </a:t>
                </a:r>
                <a:r>
                  <a:rPr lang="tr-TR" dirty="0" err="1"/>
                  <a:t>martingale</a:t>
                </a:r>
                <a:endParaRPr lang="tr-TR" dirty="0"/>
              </a:p>
              <a:p>
                <a:r>
                  <a:rPr lang="tr-TR" dirty="0"/>
                  <a:t>Bağımsız ve sıfır ortalamalı artışlı süreç = </a:t>
                </a:r>
                <a:r>
                  <a:rPr lang="tr-TR" dirty="0" err="1"/>
                  <a:t>martingale</a:t>
                </a:r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tr-TR" dirty="0"/>
              </a:p>
              <a:p>
                <a:r>
                  <a:rPr lang="tr-TR" dirty="0" err="1"/>
                  <a:t>Random</a:t>
                </a:r>
                <a:r>
                  <a:rPr lang="tr-TR" dirty="0"/>
                  <a:t> </a:t>
                </a:r>
                <a:r>
                  <a:rPr lang="tr-TR" dirty="0" err="1"/>
                  <a:t>walk</a:t>
                </a:r>
                <a:r>
                  <a:rPr lang="tr-TR" dirty="0"/>
                  <a:t>: p=1/2 ise </a:t>
                </a:r>
                <a:r>
                  <a:rPr lang="tr-TR" dirty="0" err="1"/>
                  <a:t>martingale</a:t>
                </a:r>
                <a:r>
                  <a:rPr lang="tr-TR" dirty="0"/>
                  <a:t> oluyor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20417"/>
                <a:ext cx="7886700" cy="5380383"/>
              </a:xfrm>
              <a:blipFill>
                <a:blip r:embed="rId2"/>
                <a:stretch>
                  <a:fillRect l="-1159" t="-169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5011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387349"/>
          </a:xfrm>
        </p:spPr>
        <p:txBody>
          <a:bodyPr>
            <a:noAutofit/>
          </a:bodyPr>
          <a:lstStyle/>
          <a:p>
            <a:r>
              <a:rPr lang="tr-TR" sz="3200" dirty="0"/>
              <a:t>4.3 Bağımsız artırımlı süreçler ve </a:t>
            </a:r>
            <a:r>
              <a:rPr lang="tr-TR" sz="3200" dirty="0" err="1"/>
              <a:t>Martingale’ler</a:t>
            </a:r>
            <a:endParaRPr lang="tr-TR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895350"/>
                <a:ext cx="7886700" cy="588645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tr-TR" dirty="0"/>
                  <a:t>Proposition 4.2: </a:t>
                </a:r>
              </a:p>
              <a:p>
                <a:pPr marL="914400" lvl="1" indent="-457200">
                  <a:buFont typeface="+mj-lt"/>
                  <a:buAutoNum type="alphaLcParenR"/>
                </a:pPr>
                <a:r>
                  <a:rPr lang="tr-TR" dirty="0" err="1"/>
                  <a:t>Doob’s</a:t>
                </a:r>
                <a:r>
                  <a:rPr lang="tr-TR" dirty="0"/>
                  <a:t> </a:t>
                </a:r>
                <a:r>
                  <a:rPr lang="tr-TR" dirty="0" err="1"/>
                  <a:t>maximal</a:t>
                </a:r>
                <a:r>
                  <a:rPr lang="tr-TR" dirty="0"/>
                  <a:t> </a:t>
                </a:r>
                <a:r>
                  <a:rPr lang="tr-TR" dirty="0" err="1"/>
                  <a:t>inequality</a:t>
                </a:r>
                <a:r>
                  <a:rPr lang="tr-TR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,…≥0</m:t>
                    </m:r>
                  </m:oMath>
                </a14:m>
                <a:r>
                  <a:rPr lang="tr-TR" b="0" dirty="0"/>
                  <a:t> </a:t>
                </a:r>
                <a14:m>
                  <m:oMath xmlns:m="http://schemas.openxmlformats.org/officeDocument/2006/math"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,..,</m:t>
                        </m:r>
                        <m:sSub>
                          <m:sSubPr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tr-TR" b="0" dirty="0"/>
                  <a:t> (</a:t>
                </a:r>
                <a:r>
                  <a:rPr lang="tr-TR" b="0" dirty="0" err="1"/>
                  <a:t>nonnegative</a:t>
                </a:r>
                <a:r>
                  <a:rPr lang="tr-TR" b="0" dirty="0"/>
                  <a:t> </a:t>
                </a:r>
                <a:r>
                  <a:rPr lang="tr-TR" b="0" dirty="0" err="1"/>
                  <a:t>supermartingale</a:t>
                </a:r>
                <a:r>
                  <a:rPr lang="tr-TR" b="0" dirty="0"/>
                  <a:t>) Bu durumda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tr-TR" b="0" i="0" smtClean="0">
                                        <a:latin typeface="Cambria Math" panose="02040503050406030204" pitchFamily="18" charset="0"/>
                                      </a:rPr>
                                      <m:t>max</m:t>
                                    </m:r>
                                  </m:e>
                                  <m:lim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0≤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≤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lim>
                                </m:limLow>
                              </m:fName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e>
                            </m:func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den>
                    </m:f>
                  </m:oMath>
                </a14:m>
                <a:endParaRPr lang="tr-TR" b="0" dirty="0"/>
              </a:p>
              <a:p>
                <a:pPr marL="914400" lvl="1" indent="-457200">
                  <a:buFont typeface="+mj-lt"/>
                  <a:buAutoNum type="alphaLcParenR"/>
                </a:pPr>
                <a:r>
                  <a:rPr lang="tr-TR" dirty="0"/>
                  <a:t> </a:t>
                </a:r>
                <a:r>
                  <a:rPr lang="tr-TR" dirty="0" err="1"/>
                  <a:t>Doob’s</a:t>
                </a:r>
                <a:r>
                  <a:rPr lang="tr-TR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tr-TR" dirty="0"/>
                  <a:t> inequality: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,..</m:t>
                    </m:r>
                  </m:oMath>
                </a14:m>
                <a:r>
                  <a:rPr lang="tr-TR" dirty="0"/>
                  <a:t> </a:t>
                </a:r>
                <a:r>
                  <a:rPr lang="tr-TR" dirty="0" err="1"/>
                  <a:t>Martingale</a:t>
                </a:r>
                <a:r>
                  <a:rPr lang="tr-TR" dirty="0"/>
                  <a:t> ve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r>
                  <a:rPr lang="tr-TR" dirty="0"/>
                  <a:t> ise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limLow>
                                      <m:limLow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limLow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tr-TR" b="0" i="0" smtClean="0">
                                            <a:latin typeface="Cambria Math" panose="02040503050406030204" pitchFamily="18" charset="0"/>
                                          </a:rPr>
                                          <m:t>max</m:t>
                                        </m:r>
                                      </m:e>
                                      <m:lim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0≤</m:t>
                                        </m:r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≤</m:t>
                                        </m:r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lim>
                                    </m:limLow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e>
                                </m:func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≤4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endParaRPr lang="tr-TR" dirty="0"/>
              </a:p>
              <a:p>
                <a:r>
                  <a:rPr lang="tr-TR" dirty="0" err="1"/>
                  <a:t>Martingale</a:t>
                </a:r>
                <a:r>
                  <a:rPr lang="tr-TR" dirty="0"/>
                  <a:t> </a:t>
                </a:r>
                <a:r>
                  <a:rPr lang="tr-TR" dirty="0" err="1"/>
                  <a:t>difference</a:t>
                </a:r>
                <a:r>
                  <a:rPr lang="tr-TR" dirty="0"/>
                  <a:t> </a:t>
                </a:r>
                <a:r>
                  <a:rPr lang="tr-TR" dirty="0" err="1"/>
                  <a:t>sequence</a:t>
                </a:r>
                <a:r>
                  <a:rPr lang="tr-TR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tr-TR" b="0" i="1" dirty="0">
                    <a:latin typeface="Cambria Math" panose="02040503050406030204" pitchFamily="18" charset="0"/>
                  </a:rPr>
                  <a:t> </a:t>
                </a:r>
                <a:r>
                  <a:rPr lang="tr-TR" b="0" dirty="0" err="1">
                    <a:latin typeface="Cambria Math" panose="02040503050406030204" pitchFamily="18" charset="0"/>
                  </a:rPr>
                  <a:t>martingale</a:t>
                </a:r>
                <a:r>
                  <a:rPr lang="tr-TR" b="0" dirty="0">
                    <a:latin typeface="Cambria Math" panose="02040503050406030204" pitchFamily="18" charset="0"/>
                  </a:rPr>
                  <a:t> ise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tr-TR" b="0" dirty="0">
                    <a:latin typeface="Cambria Math" panose="02040503050406030204" pitchFamily="18" charset="0"/>
                  </a:rPr>
                  <a:t> </a:t>
                </a:r>
                <a:r>
                  <a:rPr lang="tr-TR" b="0" dirty="0" err="1">
                    <a:latin typeface="Cambria Math" panose="02040503050406030204" pitchFamily="18" charset="0"/>
                  </a:rPr>
                  <a:t>martingale</a:t>
                </a:r>
                <a:r>
                  <a:rPr lang="tr-TR" b="0" dirty="0">
                    <a:latin typeface="Cambria Math" panose="02040503050406030204" pitchFamily="18" charset="0"/>
                  </a:rPr>
                  <a:t> fark serisidir</a:t>
                </a:r>
              </a:p>
              <a:p>
                <a:pPr lvl="1"/>
                <a:r>
                  <a:rPr lang="tr-TR" b="0" dirty="0"/>
                  <a:t>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=0,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≥1</m:t>
                    </m:r>
                  </m:oMath>
                </a14:m>
                <a:endParaRPr lang="tr-TR" dirty="0"/>
              </a:p>
              <a:p>
                <a:r>
                  <a:rPr lang="tr-TR" dirty="0" err="1"/>
                  <a:t>Proposition</a:t>
                </a:r>
                <a:r>
                  <a:rPr lang="tr-TR" dirty="0"/>
                  <a:t> 4.3:  </a:t>
                </a:r>
                <a:r>
                  <a:rPr lang="tr-TR" dirty="0" err="1"/>
                  <a:t>Bennett</a:t>
                </a:r>
                <a:r>
                  <a:rPr lang="tr-TR" dirty="0"/>
                  <a:t> ve </a:t>
                </a:r>
                <a:r>
                  <a:rPr lang="tr-TR" dirty="0" err="1"/>
                  <a:t>Bernsteinn</a:t>
                </a:r>
                <a:r>
                  <a:rPr lang="tr-TR" dirty="0"/>
                  <a:t> eşitsizlikleri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=1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𝑣𝑒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tr-TR" dirty="0"/>
                  <a:t> ise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nary>
                                  <m:naryPr>
                                    <m:chr m:val="∑"/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nary>
                              </m:num>
                              <m:den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nary>
                                      <m:naryPr>
                                        <m:chr m:val="∑"/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23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tr-TR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tr-TR" i="1"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</m:e>
                                          <m:sub>
                                            <m:r>
                                              <a:rPr lang="tr-TR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tr-TR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</m:den>
                                </m:f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tr-TR" dirty="0"/>
                  <a:t> Bennett</a:t>
                </a:r>
              </a:p>
              <a:p>
                <a:pPr lvl="2"/>
                <a:r>
                  <a:rPr lang="tr-TR" dirty="0"/>
                  <a:t>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                              ≤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f>
                                  <m:f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nary>
                                  <m:naryPr>
                                    <m:chr m:val="∑"/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nary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tr-TR" dirty="0"/>
                  <a:t>  bernstein</a:t>
                </a:r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895350"/>
                <a:ext cx="7886700" cy="5886450"/>
              </a:xfrm>
              <a:blipFill>
                <a:blip r:embed="rId2"/>
                <a:stretch>
                  <a:fillRect l="-1159" t="-2070" r="-15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9050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99" y="242457"/>
            <a:ext cx="7090720" cy="576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16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55602"/>
            <a:ext cx="7886700" cy="587374"/>
          </a:xfrm>
        </p:spPr>
        <p:txBody>
          <a:bodyPr>
            <a:normAutofit fontScale="90000"/>
          </a:bodyPr>
          <a:lstStyle/>
          <a:p>
            <a:r>
              <a:rPr lang="tr-TR" dirty="0"/>
              <a:t>4.4 </a:t>
            </a:r>
            <a:r>
              <a:rPr lang="tr-TR" dirty="0" err="1"/>
              <a:t>Brownian</a:t>
            </a:r>
            <a:r>
              <a:rPr lang="tr-TR" dirty="0"/>
              <a:t> Motion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42976"/>
                <a:ext cx="7886700" cy="5233987"/>
              </a:xfrm>
            </p:spPr>
            <p:txBody>
              <a:bodyPr>
                <a:normAutofit fontScale="92500"/>
              </a:bodyPr>
              <a:lstStyle/>
              <a:p>
                <a:r>
                  <a:rPr lang="tr-TR" dirty="0"/>
                  <a:t>Diğer adı : </a:t>
                </a:r>
                <a:r>
                  <a:rPr lang="tr-TR" dirty="0" err="1"/>
                  <a:t>Wiener</a:t>
                </a:r>
                <a:r>
                  <a:rPr lang="tr-TR" dirty="0"/>
                  <a:t> süreci,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&gt;0,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≥0</m:t>
                        </m:r>
                      </m:e>
                    </m:d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tr-TR" b="0" dirty="0"/>
              </a:p>
              <a:p>
                <a:pPr lvl="1"/>
                <a:r>
                  <a:rPr lang="tr-TR" dirty="0" err="1"/>
                  <a:t>W’nin</a:t>
                </a:r>
                <a:r>
                  <a:rPr lang="tr-TR" dirty="0"/>
                  <a:t> artışları bağımsızdır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 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ü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𝑟𝑒𝑘𝑙𝑖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𝑏𝑖𝑟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𝑓𝑜𝑛𝑘𝑠𝑖𝑦𝑜𝑛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tr-TR" dirty="0"/>
              </a:p>
              <a:p>
                <a:r>
                  <a:rPr lang="tr-TR" dirty="0" err="1"/>
                  <a:t>Brownian</a:t>
                </a:r>
                <a:r>
                  <a:rPr lang="tr-TR" dirty="0"/>
                  <a:t> </a:t>
                </a:r>
                <a:r>
                  <a:rPr lang="tr-TR" dirty="0" err="1"/>
                  <a:t>motion</a:t>
                </a:r>
                <a:r>
                  <a:rPr lang="tr-TR" dirty="0"/>
                  <a:t> bağımsız ve sıfır ortalamalı artışlı bir süreçtir ve </a:t>
                </a:r>
                <a:r>
                  <a:rPr lang="tr-TR" dirty="0" err="1"/>
                  <a:t>martingale’dir</a:t>
                </a:r>
                <a:endParaRPr lang="tr-TR" dirty="0"/>
              </a:p>
              <a:p>
                <a:r>
                  <a:rPr lang="tr-TR" dirty="0"/>
                  <a:t>Özellikler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𝐵𝑟𝑜𝑤𝑛𝑖𝑎𝑛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𝑚𝑜𝑡𝑖𝑜𝑛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ü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𝑟𝑒𝑐𝑖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Gauss dağılımlıdır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42976"/>
                <a:ext cx="7886700" cy="5233987"/>
              </a:xfrm>
              <a:blipFill>
                <a:blip r:embed="rId2"/>
                <a:stretch>
                  <a:fillRect l="-1159" t="-174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4717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2624"/>
          </a:xfrm>
        </p:spPr>
        <p:txBody>
          <a:bodyPr>
            <a:normAutofit fontScale="90000"/>
          </a:bodyPr>
          <a:lstStyle/>
          <a:p>
            <a:r>
              <a:rPr lang="tr-TR" dirty="0"/>
              <a:t>4.5 Sayım süreci ve </a:t>
            </a:r>
            <a:r>
              <a:rPr lang="tr-TR" dirty="0" err="1"/>
              <a:t>Poisson</a:t>
            </a:r>
            <a:r>
              <a:rPr lang="tr-TR" dirty="0"/>
              <a:t> Süreçleri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47751"/>
                <a:ext cx="7886700" cy="5722326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tr-TR" dirty="0"/>
                  <a:t>Sayım fonksiyonu: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=0,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tr-TR" dirty="0"/>
                  <a:t> azalmayan, sağdan sürekli ve tam sayı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tr-TR" dirty="0"/>
                  <a:t>  (</a:t>
                </a:r>
                <a:r>
                  <a:rPr lang="tr-TR" dirty="0" err="1"/>
                  <a:t>a,b</a:t>
                </a:r>
                <a:r>
                  <a:rPr lang="tr-TR" dirty="0"/>
                  <a:t>] zaman aralığında olan olay sayısı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/>
                  <a:t> veya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dirty="0"/>
                  <a:t> dizisi ile ifade edilebilir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≥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tr-TR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≥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</m:oMath>
                </a14:m>
                <a:endParaRPr lang="tr-TR" b="0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tr-TR" dirty="0"/>
              </a:p>
              <a:p>
                <a:r>
                  <a:rPr lang="tr-TR" dirty="0"/>
                  <a:t>Tanım 4.4:  </a:t>
                </a:r>
                <a:r>
                  <a:rPr lang="tr-TR" dirty="0" err="1"/>
                  <a:t>Poisson</a:t>
                </a:r>
                <a:r>
                  <a:rPr lang="tr-TR" dirty="0"/>
                  <a:t> süreci  :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tr-TR" dirty="0"/>
                  <a:t>,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≥0</m:t>
                        </m:r>
                      </m:e>
                    </m:d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tr-TR" dirty="0"/>
                  <a:t> bir sayım süreci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tr-TR" dirty="0"/>
                  <a:t> bir bağımsız artışlı  süreç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𝑃𝑜𝑖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endParaRPr lang="tr-TR" dirty="0"/>
              </a:p>
              <a:p>
                <a:r>
                  <a:rPr lang="tr-TR" dirty="0" err="1"/>
                  <a:t>Proposition</a:t>
                </a:r>
                <a:r>
                  <a:rPr lang="tr-TR" dirty="0"/>
                  <a:t> 4.5:  Aşağıdakiler eşdeğerdir (</a:t>
                </a:r>
                <a:r>
                  <a:rPr lang="tr-TR" dirty="0" err="1"/>
                  <a:t>sf</a:t>
                </a:r>
                <a:r>
                  <a:rPr lang="tr-TR" dirty="0"/>
                  <a:t> 119-120)</a:t>
                </a:r>
              </a:p>
              <a:p>
                <a:pPr lvl="1"/>
                <a:r>
                  <a:rPr lang="tr-TR" dirty="0"/>
                  <a:t>N,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tr-TR" dirty="0"/>
                  <a:t> oranlı bir </a:t>
                </a:r>
                <a:r>
                  <a:rPr lang="tr-TR" dirty="0" err="1"/>
                  <a:t>Poisson</a:t>
                </a:r>
                <a:r>
                  <a:rPr lang="tr-TR" dirty="0"/>
                  <a:t> sürecidir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tr-TR" dirty="0"/>
                  <a:t>  birbirinden bağımsız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r>
                  <a:rPr lang="tr-TR" dirty="0"/>
                  <a:t> rastgele değişkenlerdir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!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p>
                                      <m:r>
                                        <m:rPr>
                                          <m:brk m:alnAt="7"/>
                                        </m:r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0&lt;</m:t>
                              </m:r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&lt;…&lt;</m:t>
                              </m:r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𝑑𝑖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ğ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𝑒𝑟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tr-TR" dirty="0"/>
                  <a:t>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tr-TR" dirty="0"/>
                  <a:t> sürede n olay olduğu biliniyorsa bu olayların oluş zamanı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</a:rPr>
                      <m:t>Unif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</m:oMath>
                </a14:m>
                <a:r>
                  <a:rPr lang="tr-TR" dirty="0"/>
                  <a:t> düzgün dağılımlı n sayının sıralanmış şeklidir.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47751"/>
                <a:ext cx="7886700" cy="5722326"/>
              </a:xfrm>
              <a:blipFill>
                <a:blip r:embed="rId2"/>
                <a:stretch>
                  <a:fillRect l="-1005" t="-244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327" y="1522935"/>
            <a:ext cx="1831800" cy="125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86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56509"/>
          </a:xfrm>
        </p:spPr>
        <p:txBody>
          <a:bodyPr>
            <a:normAutofit fontScale="90000"/>
          </a:bodyPr>
          <a:lstStyle/>
          <a:p>
            <a:r>
              <a:rPr lang="tr-TR" dirty="0"/>
              <a:t>4.6 Durağanlık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İçerik Yer Tutucusu 4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73426"/>
                <a:ext cx="7886700" cy="5103537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ve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tr-TR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aynı dağılıma sahipse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tr-TR" dirty="0"/>
                  <a:t> süreci durağandır.  </a:t>
                </a:r>
              </a:p>
              <a:p>
                <a:pPr lvl="1"/>
                <a:r>
                  <a:rPr lang="tr-TR" dirty="0"/>
                  <a:t>Bütün istatistikler zaman kaydırmalarından bağımsız</a:t>
                </a:r>
              </a:p>
              <a:p>
                <a:r>
                  <a:rPr lang="tr-TR" dirty="0"/>
                  <a:t>İkinci dereceden bir süreç durağan ise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tr-TR" dirty="0"/>
                  <a:t> her t için aynı dağılıma sahiptir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dirty="0"/>
                  <a:t> zamandan bağımsız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tr-TR" b="0" dirty="0"/>
              </a:p>
              <a:p>
                <a:r>
                  <a:rPr lang="tr-TR" dirty="0"/>
                  <a:t>Geniş anlamda durağanlık (WSS)</a:t>
                </a:r>
              </a:p>
              <a:p>
                <a:pPr lvl="1"/>
                <a:r>
                  <a:rPr lang="tr-TR" b="0" dirty="0"/>
                  <a:t>Ortama sabit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tr-TR" b="0" dirty="0"/>
                  <a:t>),  </a:t>
                </a:r>
                <a:r>
                  <a:rPr lang="tr-TR" dirty="0"/>
                  <a:t>k</a:t>
                </a:r>
                <a:r>
                  <a:rPr lang="tr-TR" b="0" dirty="0"/>
                  <a:t>orelasyon sadece zaman farkına bağlı (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b="0" dirty="0"/>
                  <a:t>),  </a:t>
                </a:r>
                <a14:m>
                  <m:oMath xmlns:m="http://schemas.openxmlformats.org/officeDocument/2006/math"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𝐶𝑜</m:t>
                    </m:r>
                    <m:sSub>
                      <m:sSub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m:rPr>
                        <m:nor/>
                      </m:rPr>
                      <a:rPr lang="tr-TR" dirty="0"/>
                      <m:t>,</m:t>
                    </m:r>
                  </m:oMath>
                </a14:m>
                <a:endParaRPr lang="tr-TR" b="0" dirty="0"/>
              </a:p>
              <a:p>
                <a:r>
                  <a:rPr lang="tr-TR" dirty="0"/>
                  <a:t>Gauss süreçleri WSS ise katı anlamda durağandır</a:t>
                </a:r>
              </a:p>
            </p:txBody>
          </p:sp>
        </mc:Choice>
        <mc:Fallback>
          <p:sp>
            <p:nvSpPr>
              <p:cNvPr id="5" name="İçerik Yer Tutucusu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73426"/>
                <a:ext cx="7886700" cy="5103537"/>
              </a:xfrm>
              <a:blipFill>
                <a:blip r:embed="rId2"/>
                <a:stretch>
                  <a:fillRect l="-1391" t="-191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0839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65" y="187088"/>
            <a:ext cx="8510300" cy="311593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17" y="3880875"/>
            <a:ext cx="4178331" cy="196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256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02" y="248119"/>
            <a:ext cx="8505420" cy="261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714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8300"/>
          </a:xfrm>
        </p:spPr>
        <p:txBody>
          <a:bodyPr>
            <a:normAutofit fontScale="90000"/>
          </a:bodyPr>
          <a:lstStyle/>
          <a:p>
            <a:r>
              <a:rPr lang="tr-TR" sz="4000" dirty="0"/>
              <a:t>4.7  Rastgele Süreçlerin Ortak İstatistikleri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272209"/>
                <a:ext cx="7886700" cy="4904754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dirty="0"/>
                  <a:t> ise X ve Y süreçleri beraber durağan</a:t>
                </a:r>
              </a:p>
              <a:p>
                <a:r>
                  <a:rPr lang="tr-TR" dirty="0"/>
                  <a:t>X ve Y’yi oluşturan bütün rastgele değişkenler Gauss dağılımlı ise X ve Y beraber Gauss </a:t>
                </a:r>
              </a:p>
              <a:p>
                <a:r>
                  <a:rPr lang="tr-TR" dirty="0"/>
                  <a:t>Çapraz korelasyon,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𝑋𝑌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tr-TR" dirty="0" err="1"/>
                  <a:t>kovaryans</a:t>
                </a:r>
                <a:r>
                  <a:rPr lang="tr-T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𝑋𝑌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𝑋𝑌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𝑋𝑌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tr-TR" dirty="0"/>
                  <a:t> beraber WSS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𝑋𝑌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𝑋𝑌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𝑋𝑌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272209"/>
                <a:ext cx="7886700" cy="4904754"/>
              </a:xfrm>
              <a:blipFill>
                <a:blip r:embed="rId2"/>
                <a:stretch>
                  <a:fillRect l="-1391" r="-255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1144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8786"/>
          </a:xfrm>
        </p:spPr>
        <p:txBody>
          <a:bodyPr>
            <a:noAutofit/>
          </a:bodyPr>
          <a:lstStyle/>
          <a:p>
            <a:r>
              <a:rPr lang="tr-TR" sz="3200" dirty="0"/>
              <a:t>4.8 Koşullu Bağımsızlık ve </a:t>
            </a:r>
            <a:r>
              <a:rPr lang="tr-TR" sz="3200" dirty="0" err="1"/>
              <a:t>Markov</a:t>
            </a:r>
            <a:r>
              <a:rPr lang="tr-TR" sz="3200" dirty="0"/>
              <a:t> Süreçleri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93914"/>
                <a:ext cx="7886700" cy="5486400"/>
              </a:xfrm>
            </p:spPr>
            <p:txBody>
              <a:bodyPr>
                <a:normAutofit fontScale="92500"/>
              </a:bodyPr>
              <a:lstStyle/>
              <a:p>
                <a:r>
                  <a:rPr lang="tr-TR" dirty="0"/>
                  <a:t>Sistem modelinde durum uzayı yaklaşımı</a:t>
                </a:r>
              </a:p>
              <a:p>
                <a:pPr lvl="1"/>
                <a:r>
                  <a:rPr lang="tr-TR" dirty="0"/>
                  <a:t>Sistemin t anındaki durumu:  Geçmişin geleceği etkileyen özü</a:t>
                </a:r>
              </a:p>
              <a:p>
                <a:pPr lvl="1"/>
                <a:r>
                  <a:rPr lang="tr-TR" dirty="0"/>
                  <a:t>Ör:  Uçağın durumu:  t anındaki pozisyon, hız ve kalan yakıt</a:t>
                </a:r>
              </a:p>
              <a:p>
                <a:pPr lvl="2"/>
                <a:r>
                  <a:rPr lang="tr-TR" dirty="0"/>
                  <a:t>Durum bilinirse başka bir bilgiye gerek duyulmamalıdır</a:t>
                </a:r>
              </a:p>
              <a:p>
                <a:r>
                  <a:rPr lang="tr-TR" dirty="0"/>
                  <a:t>X-Y-Z </a:t>
                </a:r>
                <a:r>
                  <a:rPr lang="tr-TR" dirty="0" err="1"/>
                  <a:t>Markov</a:t>
                </a:r>
                <a:r>
                  <a:rPr lang="tr-TR" dirty="0"/>
                  <a:t> özelliği :  Y verildiğinde X ve Z bağımsız olursa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</m:oMath>
                </a14:m>
                <a:r>
                  <a:rPr lang="tr-TR" dirty="0"/>
                  <a:t> ve buna eşdeğer olarak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tr-TR" b="0" dirty="0"/>
                  <a:t> , yine eşdeğer olarak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tr-TR" b="0" dirty="0"/>
              </a:p>
              <a:p>
                <a:pPr lvl="1"/>
                <a:r>
                  <a:rPr lang="tr-TR" b="0" dirty="0"/>
                  <a:t>X-Y-Z özelliği Z-Y-X özelliği ile eşdeğerdir (X ve Z için simetrik)</a:t>
                </a:r>
              </a:p>
              <a:p>
                <a:r>
                  <a:rPr lang="tr-TR" dirty="0"/>
                  <a:t>X, Y , Z sürekli ise </a:t>
                </a:r>
                <a:r>
                  <a:rPr lang="tr-TR" dirty="0" err="1"/>
                  <a:t>pdf’ler</a:t>
                </a:r>
                <a:r>
                  <a:rPr lang="tr-TR" dirty="0"/>
                  <a:t> cinsinden aynı özellik ifade edilebilir.</a:t>
                </a:r>
                <a:endParaRPr lang="tr-TR" b="0" dirty="0"/>
              </a:p>
              <a:p>
                <a:pPr lvl="1"/>
                <a:endParaRPr lang="tr-TR" b="0" dirty="0"/>
              </a:p>
              <a:p>
                <a:pPr lvl="1"/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93914"/>
                <a:ext cx="7886700" cy="5486400"/>
              </a:xfrm>
              <a:blipFill>
                <a:blip r:embed="rId2"/>
                <a:stretch>
                  <a:fillRect l="-1159" t="-166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9219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40822"/>
          </a:xfrm>
        </p:spPr>
        <p:txBody>
          <a:bodyPr>
            <a:noAutofit/>
          </a:bodyPr>
          <a:lstStyle/>
          <a:p>
            <a:r>
              <a:rPr lang="tr-TR" sz="3200" dirty="0"/>
              <a:t>4.8 Koşullu Bağımsızlık ve </a:t>
            </a:r>
            <a:r>
              <a:rPr lang="tr-TR" sz="3200" dirty="0" err="1"/>
              <a:t>Markov</a:t>
            </a:r>
            <a:r>
              <a:rPr lang="tr-TR" sz="3200" dirty="0"/>
              <a:t> Süreçleri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07166"/>
                <a:ext cx="7886700" cy="504907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𝑋𝑍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07166"/>
                <a:ext cx="7886700" cy="504907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28" y="2266122"/>
            <a:ext cx="8318022" cy="147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83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83013"/>
          </a:xfrm>
        </p:spPr>
        <p:txBody>
          <a:bodyPr>
            <a:noAutofit/>
          </a:bodyPr>
          <a:lstStyle/>
          <a:p>
            <a:r>
              <a:rPr lang="tr-TR" sz="3200" dirty="0"/>
              <a:t>4.8 Koşullu Bağımsızlık ve </a:t>
            </a:r>
            <a:r>
              <a:rPr lang="tr-TR" sz="3200" dirty="0" err="1"/>
              <a:t>Markov</a:t>
            </a:r>
            <a:r>
              <a:rPr lang="tr-TR" sz="3200" dirty="0"/>
              <a:t> Süreçleri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848139"/>
                <a:ext cx="7886700" cy="2769704"/>
              </a:xfrm>
            </p:spPr>
            <p:txBody>
              <a:bodyPr/>
              <a:lstStyle/>
              <a:p>
                <a:r>
                  <a:rPr lang="tr-TR" dirty="0"/>
                  <a:t>Definition 4.6: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𝒯</m:t>
                        </m:r>
                      </m:e>
                    </m:d>
                  </m:oMath>
                </a14:m>
                <a:r>
                  <a:rPr lang="tr-TR" dirty="0"/>
                  <a:t> süreci eğer herhangi bir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&lt;…&lt;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𝒯</m:t>
                    </m:r>
                  </m:oMath>
                </a14:m>
                <a:r>
                  <a:rPr lang="tr-TR" dirty="0"/>
                  <a:t> için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tr-TR" dirty="0"/>
              </a:p>
              <a:p>
                <a:pPr marL="0" indent="0">
                  <a:buNone/>
                </a:pPr>
                <a:r>
                  <a:rPr lang="tr-TR" dirty="0"/>
                  <a:t>özelliği sağlıyorsa </a:t>
                </a:r>
                <a:r>
                  <a:rPr lang="tr-TR" dirty="0" err="1"/>
                  <a:t>Markov</a:t>
                </a:r>
                <a:r>
                  <a:rPr lang="tr-TR" dirty="0"/>
                  <a:t> sürecidir. Aşağıdaki özellik de geçerlidir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tr-TR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848139"/>
                <a:ext cx="7886700" cy="2769704"/>
              </a:xfrm>
              <a:blipFill>
                <a:blip r:embed="rId2"/>
                <a:stretch>
                  <a:fillRect l="-1546" t="-3524" r="-255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72" y="3854938"/>
            <a:ext cx="8289893" cy="220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849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12118"/>
            <a:ext cx="7886700" cy="655291"/>
          </a:xfrm>
        </p:spPr>
        <p:txBody>
          <a:bodyPr>
            <a:noAutofit/>
          </a:bodyPr>
          <a:lstStyle/>
          <a:p>
            <a:r>
              <a:rPr lang="tr-TR" sz="3200" dirty="0"/>
              <a:t>4.8 Koşullu Bağımsızlık ve </a:t>
            </a:r>
            <a:r>
              <a:rPr lang="tr-TR" sz="3200" dirty="0" err="1"/>
              <a:t>Markov</a:t>
            </a:r>
            <a:r>
              <a:rPr lang="tr-TR" sz="3200" dirty="0"/>
              <a:t> Süreçleri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47" y="967409"/>
            <a:ext cx="8256203" cy="117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6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61309"/>
          </a:xfrm>
        </p:spPr>
        <p:txBody>
          <a:bodyPr>
            <a:noAutofit/>
          </a:bodyPr>
          <a:lstStyle/>
          <a:p>
            <a:r>
              <a:rPr lang="tr-TR" sz="3200" dirty="0"/>
              <a:t>4.8 Koşullu Bağımsızlık ve </a:t>
            </a:r>
            <a:r>
              <a:rPr lang="tr-TR" sz="3200" dirty="0" err="1"/>
              <a:t>Markov</a:t>
            </a:r>
            <a:r>
              <a:rPr lang="tr-TR" sz="3200" dirty="0"/>
              <a:t> Süreçleri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126435"/>
                <a:ext cx="7886700" cy="5050528"/>
              </a:xfrm>
            </p:spPr>
            <p:txBody>
              <a:bodyPr/>
              <a:lstStyle/>
              <a:p>
                <a:r>
                  <a:rPr lang="tr-TR" b="0" dirty="0"/>
                  <a:t>Proposition 4.7: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tr-TR" dirty="0"/>
                  <a:t> bağımsız rastgele değişkenler 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tr-TR" dirty="0"/>
                  <a:t> döngüsü varsa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≥0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 bir </a:t>
                </a:r>
                <a:r>
                  <a:rPr lang="tr-TR" dirty="0" err="1"/>
                  <a:t>Markov</a:t>
                </a:r>
                <a:r>
                  <a:rPr lang="tr-TR" dirty="0"/>
                  <a:t> zinciridir</a:t>
                </a:r>
              </a:p>
              <a:p>
                <a:pPr lvl="1"/>
                <a:r>
                  <a:rPr lang="tr-TR" dirty="0"/>
                  <a:t>Ör:  Kalman filtresi modelinde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tr-TR" dirty="0"/>
                  <a:t> gürültüleri ikili olarak ilintisiz olacağına bağımsız olsaydı Kalman filtre modeli </a:t>
                </a:r>
                <a:r>
                  <a:rPr lang="tr-TR" dirty="0" err="1"/>
                  <a:t>Markov</a:t>
                </a:r>
                <a:r>
                  <a:rPr lang="tr-TR" dirty="0"/>
                  <a:t> özelliğine sahip olacaktı.</a:t>
                </a:r>
              </a:p>
              <a:p>
                <a:pPr marL="0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126435"/>
                <a:ext cx="7886700" cy="5050528"/>
              </a:xfrm>
              <a:blipFill>
                <a:blip r:embed="rId2"/>
                <a:stretch>
                  <a:fillRect l="-1391" t="-205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0503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61351"/>
          </a:xfrm>
        </p:spPr>
        <p:txBody>
          <a:bodyPr>
            <a:normAutofit fontScale="90000"/>
          </a:bodyPr>
          <a:lstStyle/>
          <a:p>
            <a:r>
              <a:rPr lang="tr-TR" dirty="0"/>
              <a:t>4.9 Ayrık durum </a:t>
            </a:r>
            <a:r>
              <a:rPr lang="tr-TR" dirty="0" err="1"/>
              <a:t>Markov</a:t>
            </a:r>
            <a:r>
              <a:rPr lang="tr-TR" dirty="0"/>
              <a:t> süreçleri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31985"/>
                <a:ext cx="8257898" cy="5715000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𝒮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dirty="0"/>
                  <a:t> durumlar (sonlu veya sayılabilir çoklukta sonsuz.</a:t>
                </a:r>
              </a:p>
              <a:p>
                <a:pPr lvl="1"/>
                <a:r>
                  <a:rPr lang="tr-TR" dirty="0"/>
                  <a:t>Durumlar bir sayı olmak zorunda değildir, ancak bir g(.) fonksiyonu ile sayılara eşlenebilir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</m:e>
                    </m:d>
                  </m:oMath>
                </a14:m>
                <a:endParaRPr lang="tr-TR" dirty="0"/>
              </a:p>
              <a:p>
                <a:pPr lvl="2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𝒮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endParaRPr lang="tr-TR" b="0" dirty="0"/>
              </a:p>
              <a:p>
                <a:r>
                  <a:rPr lang="tr-TR" dirty="0"/>
                  <a:t>Geçiş olasılıkları: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Durum geçiş matrisi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𝒮</m:t>
                        </m:r>
                      </m:e>
                    </m:d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Satırlarını toplayınca 1 çıkar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/>
                  <a:t>  </a:t>
                </a:r>
                <a:r>
                  <a:rPr lang="tr-TR" dirty="0" err="1"/>
                  <a:t>Chapman</a:t>
                </a:r>
                <a:r>
                  <a:rPr lang="tr-TR" dirty="0"/>
                  <a:t> </a:t>
                </a:r>
                <a:r>
                  <a:rPr lang="tr-TR" dirty="0" err="1"/>
                  <a:t>Kolmogorov</a:t>
                </a:r>
                <a:r>
                  <a:rPr lang="tr-TR" dirty="0"/>
                  <a:t> Denklemleri</a:t>
                </a:r>
              </a:p>
              <a:p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31985"/>
                <a:ext cx="8257898" cy="5715000"/>
              </a:xfrm>
              <a:blipFill>
                <a:blip r:embed="rId2"/>
                <a:stretch>
                  <a:fillRect l="-1107" t="-160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6840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70143"/>
          </a:xfrm>
        </p:spPr>
        <p:txBody>
          <a:bodyPr>
            <a:normAutofit fontScale="90000"/>
          </a:bodyPr>
          <a:lstStyle/>
          <a:p>
            <a:r>
              <a:rPr lang="tr-TR" dirty="0"/>
              <a:t>4.9 Ayrık durum </a:t>
            </a:r>
            <a:r>
              <a:rPr lang="tr-TR" dirty="0" err="1"/>
              <a:t>Markov</a:t>
            </a:r>
            <a:r>
              <a:rPr lang="tr-TR" dirty="0"/>
              <a:t> süreçleri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134208"/>
                <a:ext cx="7886700" cy="5424854"/>
              </a:xfrm>
            </p:spPr>
            <p:txBody>
              <a:bodyPr>
                <a:normAutofit fontScale="92500"/>
              </a:bodyPr>
              <a:lstStyle/>
              <a:p>
                <a:r>
                  <a:rPr lang="tr-TR" dirty="0"/>
                  <a:t>Zamansal olarak homojen </a:t>
                </a:r>
                <a:r>
                  <a:rPr lang="tr-TR" dirty="0" err="1"/>
                  <a:t>Markov</a:t>
                </a:r>
                <a:r>
                  <a:rPr lang="tr-TR" dirty="0"/>
                  <a:t> süreci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/>
                  <a:t> sadece t-s’ye bağlı ise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r>
                  <a:rPr lang="tr-TR" dirty="0"/>
                  <a:t>Denge:  </a:t>
                </a:r>
                <a:r>
                  <a:rPr lang="tr-TR" dirty="0" err="1"/>
                  <a:t>Equilibirium</a:t>
                </a:r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r>
                  <a:rPr lang="tr-TR" dirty="0"/>
                  <a:t>Durağan </a:t>
                </a:r>
                <a:r>
                  <a:rPr lang="tr-TR" dirty="0" err="1"/>
                  <a:t>Markov</a:t>
                </a:r>
                <a:r>
                  <a:rPr lang="tr-TR" dirty="0"/>
                  <a:t> süreci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tr-TR" dirty="0"/>
              </a:p>
              <a:p>
                <a:r>
                  <a:rPr lang="tr-TR" dirty="0"/>
                  <a:t>Ayrık zaman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tr-TR" b="0" dirty="0"/>
              </a:p>
              <a:p>
                <a:pPr lvl="2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…..</m:t>
                    </m:r>
                  </m:oMath>
                </a14:m>
                <a:endParaRPr lang="tr-TR" dirty="0"/>
              </a:p>
              <a:p>
                <a:pPr lvl="1"/>
                <a:r>
                  <a:rPr lang="tr-TR" b="0" dirty="0">
                    <a:latin typeface="Cambria Math" panose="02040503050406030204" pitchFamily="18" charset="0"/>
                  </a:rPr>
                  <a:t>Time </a:t>
                </a:r>
                <a:r>
                  <a:rPr lang="tr-TR" b="0" dirty="0" err="1">
                    <a:latin typeface="Cambria Math" panose="02040503050406030204" pitchFamily="18" charset="0"/>
                  </a:rPr>
                  <a:t>homogeneous</a:t>
                </a:r>
                <a:endParaRPr lang="tr-TR" b="0" dirty="0">
                  <a:latin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tr-TR" dirty="0"/>
              </a:p>
              <a:p>
                <a:pPr lvl="2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134208"/>
                <a:ext cx="7886700" cy="5424854"/>
              </a:xfrm>
              <a:blipFill>
                <a:blip r:embed="rId2"/>
                <a:stretch>
                  <a:fillRect l="-1159" t="-1685" b="-67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7760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43766"/>
          </a:xfrm>
        </p:spPr>
        <p:txBody>
          <a:bodyPr>
            <a:normAutofit fontScale="90000"/>
          </a:bodyPr>
          <a:lstStyle/>
          <a:p>
            <a:r>
              <a:rPr lang="tr-TR" dirty="0"/>
              <a:t>4.9 Ayrık durum </a:t>
            </a:r>
            <a:r>
              <a:rPr lang="tr-TR" dirty="0" err="1"/>
              <a:t>Markov</a:t>
            </a:r>
            <a:r>
              <a:rPr lang="tr-TR" dirty="0"/>
              <a:t> süreçleri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15" y="808893"/>
            <a:ext cx="8105170" cy="271181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8035" y="3553178"/>
            <a:ext cx="2784285" cy="222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5068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28650" y="356335"/>
            <a:ext cx="7886700" cy="549274"/>
          </a:xfrm>
        </p:spPr>
        <p:txBody>
          <a:bodyPr>
            <a:normAutofit fontScale="90000"/>
          </a:bodyPr>
          <a:lstStyle/>
          <a:p>
            <a:r>
              <a:rPr lang="tr-TR" dirty="0"/>
              <a:t>4.9 Ayrık durum </a:t>
            </a:r>
            <a:r>
              <a:rPr lang="tr-TR" dirty="0" err="1"/>
              <a:t>Markov</a:t>
            </a:r>
            <a:r>
              <a:rPr lang="tr-TR" dirty="0"/>
              <a:t> süreçleri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İçerik Yer Tutucusu 3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84738"/>
                <a:ext cx="7886700" cy="561484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tr-TR" dirty="0"/>
                  <a:t>Pure </a:t>
                </a:r>
                <a:r>
                  <a:rPr lang="tr-TR" dirty="0" err="1"/>
                  <a:t>jump</a:t>
                </a:r>
                <a:r>
                  <a:rPr lang="tr-TR" dirty="0"/>
                  <a:t> </a:t>
                </a:r>
                <a:r>
                  <a:rPr lang="tr-TR" dirty="0" err="1"/>
                  <a:t>Markov</a:t>
                </a:r>
                <a:r>
                  <a:rPr lang="tr-TR" dirty="0"/>
                  <a:t> </a:t>
                </a:r>
                <a:r>
                  <a:rPr lang="tr-TR" dirty="0" err="1"/>
                  <a:t>process</a:t>
                </a:r>
                <a:r>
                  <a:rPr lang="tr-TR" dirty="0"/>
                  <a:t> (sürekli-zaman)</a:t>
                </a:r>
              </a:p>
              <a:p>
                <a:pPr lvl="1"/>
                <a:r>
                  <a:rPr lang="tr-TR" dirty="0"/>
                  <a:t>Örnek fonksiyonlar sadece sıçramalardan oluşuyor</a:t>
                </a:r>
              </a:p>
              <a:p>
                <a:pPr lvl="1"/>
                <a:r>
                  <a:rPr lang="tr-TR" dirty="0"/>
                  <a:t>Sıçrama oranları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≥0,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𝒮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Ör: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Bir h süresinde sıçrama olasılıkları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d>
                          <m:dPr>
                            <m:begChr m:val="{"/>
                            <m:endChr m:val="}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h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𝑜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𝒮</m:t>
                    </m:r>
                  </m:oMath>
                </a14:m>
                <a:endParaRPr lang="tr-TR" dirty="0"/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mr>
                          <m:m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mr>
                        </m:m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tr-TR" dirty="0"/>
              </a:p>
              <a:p>
                <a:r>
                  <a:rPr lang="tr-TR" dirty="0" err="1"/>
                  <a:t>Chapman</a:t>
                </a:r>
                <a:r>
                  <a:rPr lang="tr-TR" dirty="0"/>
                  <a:t> </a:t>
                </a:r>
                <a:r>
                  <a:rPr lang="tr-TR" dirty="0" err="1"/>
                  <a:t>Kolmogorov</a:t>
                </a:r>
                <a:r>
                  <a:rPr lang="tr-TR" dirty="0"/>
                  <a:t> denklemlerinden..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𝒮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nary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  <m:sub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b>
                            </m:sSub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d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lit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𝒮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nary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4" name="İçerik Yer Tutucusu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84738"/>
                <a:ext cx="7886700" cy="5614845"/>
              </a:xfrm>
              <a:blipFill>
                <a:blip r:embed="rId2"/>
                <a:stretch>
                  <a:fillRect l="-1391" t="-184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969" y="1817472"/>
            <a:ext cx="1927727" cy="176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293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75778"/>
          </a:xfrm>
        </p:spPr>
        <p:txBody>
          <a:bodyPr>
            <a:normAutofit fontScale="90000"/>
          </a:bodyPr>
          <a:lstStyle/>
          <a:p>
            <a:r>
              <a:rPr lang="tr-TR" dirty="0"/>
              <a:t>4.9 Ayrık durum </a:t>
            </a:r>
            <a:r>
              <a:rPr lang="tr-TR" dirty="0" err="1"/>
              <a:t>Markov</a:t>
            </a:r>
            <a:r>
              <a:rPr lang="tr-TR" dirty="0"/>
              <a:t> süreçleri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152939"/>
                <a:ext cx="7886700" cy="5024024"/>
              </a:xfrm>
            </p:spPr>
            <p:txBody>
              <a:bodyPr/>
              <a:lstStyle/>
              <a:p>
                <a:r>
                  <a:rPr lang="tr-TR" dirty="0" err="1">
                    <a:latin typeface="Cambria Math" panose="02040503050406030204" pitchFamily="18" charset="0"/>
                  </a:rPr>
                  <a:t>Kolmogorov</a:t>
                </a:r>
                <a:r>
                  <a:rPr lang="tr-TR" dirty="0">
                    <a:latin typeface="Cambria Math" panose="02040503050406030204" pitchFamily="18" charset="0"/>
                  </a:rPr>
                  <a:t> </a:t>
                </a:r>
                <a:r>
                  <a:rPr lang="tr-TR" dirty="0" err="1">
                    <a:latin typeface="Cambria Math" panose="02040503050406030204" pitchFamily="18" charset="0"/>
                  </a:rPr>
                  <a:t>forward</a:t>
                </a:r>
                <a:r>
                  <a:rPr lang="tr-TR" dirty="0">
                    <a:latin typeface="Cambria Math" panose="02040503050406030204" pitchFamily="18" charset="0"/>
                  </a:rPr>
                  <a:t> </a:t>
                </a:r>
                <a:r>
                  <a:rPr lang="tr-TR" dirty="0" err="1">
                    <a:latin typeface="Cambria Math" panose="02040503050406030204" pitchFamily="18" charset="0"/>
                  </a:rPr>
                  <a:t>equations</a:t>
                </a:r>
                <a:endParaRPr lang="tr-TR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lit/>
                          </m:rPr>
                          <a:rPr lang="tr-TR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𝒮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nary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𝒮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nary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𝑗𝑖</m:t>
                        </m:r>
                      </m:sub>
                    </m:sSub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152939"/>
                <a:ext cx="7886700" cy="5024024"/>
              </a:xfrm>
              <a:blipFill>
                <a:blip r:embed="rId2"/>
                <a:stretch>
                  <a:fillRect l="-1391" t="-206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149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85" y="330496"/>
            <a:ext cx="8415428" cy="208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8786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27570"/>
          </a:xfrm>
        </p:spPr>
        <p:txBody>
          <a:bodyPr>
            <a:noAutofit/>
          </a:bodyPr>
          <a:lstStyle/>
          <a:p>
            <a:r>
              <a:rPr lang="tr-TR" sz="3200" dirty="0"/>
              <a:t>4.10 Ayrık durum </a:t>
            </a:r>
            <a:r>
              <a:rPr lang="tr-TR" sz="3200" dirty="0" err="1"/>
              <a:t>Markov</a:t>
            </a:r>
            <a:r>
              <a:rPr lang="tr-TR" sz="3200" dirty="0"/>
              <a:t> süreçlerinin uzay-zaman yapısı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351722"/>
                <a:ext cx="7886700" cy="4825241"/>
              </a:xfrm>
            </p:spPr>
            <p:txBody>
              <a:bodyPr/>
              <a:lstStyle/>
              <a:p>
                <a:r>
                  <a:rPr lang="tr-TR" dirty="0"/>
                  <a:t>Zamansal homojen, ayrık durum </a:t>
                </a:r>
                <a:r>
                  <a:rPr lang="tr-TR" dirty="0" err="1"/>
                  <a:t>Markov</a:t>
                </a:r>
                <a:r>
                  <a:rPr lang="tr-TR" dirty="0"/>
                  <a:t> zincirleri bir başlangıç olasılık dağılımı ve geçiş matrisi (P veya Q) ile ifade edilir.</a:t>
                </a:r>
              </a:p>
              <a:p>
                <a:r>
                  <a:rPr lang="tr-TR" dirty="0"/>
                  <a:t>Diğer bir ifade yolu:  Ziyaret edilen durumların sırası ve süresi</a:t>
                </a:r>
              </a:p>
              <a:p>
                <a:r>
                  <a:rPr lang="tr-TR" dirty="0"/>
                  <a:t>Ayrık zaman süreçler:</a:t>
                </a:r>
              </a:p>
              <a:p>
                <a:pPr lvl="1"/>
                <a:r>
                  <a:rPr lang="tr-TR" dirty="0"/>
                  <a:t>Tutulma süreleri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≥0: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≠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(0)</m:t>
                            </m:r>
                          </m:e>
                        </m:d>
                      </m:e>
                    </m:func>
                  </m:oMath>
                </a14:m>
                <a:endParaRPr lang="tr-TR" b="0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≥0:  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+…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≠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+…+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Sıçrama süreci</a:t>
                </a:r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sup>
                    </m:sSup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𝑣𝑒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sup>
                    </m:sSup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351722"/>
                <a:ext cx="7886700" cy="4825241"/>
              </a:xfrm>
              <a:blipFill>
                <a:blip r:embed="rId2"/>
                <a:stretch>
                  <a:fillRect l="-1391" t="-2149" r="-22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4245" y="3061978"/>
            <a:ext cx="3009874" cy="150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690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61309"/>
          </a:xfrm>
        </p:spPr>
        <p:txBody>
          <a:bodyPr>
            <a:noAutofit/>
          </a:bodyPr>
          <a:lstStyle/>
          <a:p>
            <a:r>
              <a:rPr lang="tr-TR" sz="3600" dirty="0"/>
              <a:t>4.10 Ayrık durum </a:t>
            </a:r>
            <a:r>
              <a:rPr lang="tr-TR" sz="3600" dirty="0" err="1"/>
              <a:t>Markov</a:t>
            </a:r>
            <a:r>
              <a:rPr lang="tr-TR" sz="3600" dirty="0"/>
              <a:t> süreçlerinin uzay-zaman yapısı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391478"/>
                <a:ext cx="7886700" cy="4785485"/>
              </a:xfrm>
            </p:spPr>
            <p:txBody>
              <a:bodyPr/>
              <a:lstStyle/>
              <a:p>
                <a:r>
                  <a:rPr lang="tr-TR" dirty="0"/>
                  <a:t>Proposition 4.9: (</a:t>
                </a:r>
                <a:r>
                  <a:rPr lang="tr-TR" dirty="0" err="1"/>
                  <a:t>sf</a:t>
                </a:r>
                <a:r>
                  <a:rPr lang="tr-TR" dirty="0"/>
                  <a:t> 137) X zamansal homojen ve P geçiş </a:t>
                </a:r>
                <a:r>
                  <a:rPr lang="tr-TR" dirty="0" err="1"/>
                  <a:t>matrisli</a:t>
                </a:r>
                <a:r>
                  <a:rPr lang="tr-TR" dirty="0"/>
                  <a:t> bir </a:t>
                </a:r>
                <a:r>
                  <a:rPr lang="tr-TR" dirty="0" err="1"/>
                  <a:t>Markov</a:t>
                </a:r>
                <a:r>
                  <a:rPr lang="tr-TR" dirty="0"/>
                  <a:t> süreci ise</a:t>
                </a:r>
              </a:p>
              <a:p>
                <a:pPr lvl="1"/>
                <a:r>
                  <a:rPr lang="tr-TR" dirty="0"/>
                  <a:t>Sıçrama süreci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sup>
                    </m:sSup>
                  </m:oMath>
                </a14:m>
                <a:r>
                  <a:rPr lang="tr-TR" dirty="0"/>
                  <a:t> de zamansal homojen ayrık zaman bir </a:t>
                </a:r>
                <a:r>
                  <a:rPr lang="tr-TR" dirty="0" err="1"/>
                  <a:t>Markov</a:t>
                </a:r>
                <a:r>
                  <a:rPr lang="tr-TR" dirty="0"/>
                  <a:t> sürecidir ve geçiş matrisi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tr-TR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𝑖𝑖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tr-TR" dirty="0"/>
                  <a:t> olur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(0)</m:t>
                    </m:r>
                  </m:oMath>
                </a14:m>
                <a:r>
                  <a:rPr lang="tr-TR" dirty="0"/>
                  <a:t> verildiğinde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sup>
                    </m:sSup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tr-TR" dirty="0"/>
                  <a:t>’dan bağımsız olur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sup>
                        </m:sSup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sup>
                        </m:s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dirty="0"/>
                  <a:t> verildiğinde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tr-TR" dirty="0"/>
                  <a:t> bağımsız olur.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𝑛𝑖𝑛</m:t>
                    </m:r>
                  </m:oMath>
                </a14:m>
                <a:r>
                  <a:rPr lang="tr-TR" dirty="0"/>
                  <a:t> koşullu dağılımı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 parametreli Geometrik dağılımlıdır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 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sup>
                        </m:sSup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sup>
                        </m:sSup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lang="tr-TR" b="0" i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0" smtClean="0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</m:sub>
                        </m:sSub>
                      </m:e>
                    </m:d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391478"/>
                <a:ext cx="7886700" cy="4785485"/>
              </a:xfrm>
              <a:blipFill>
                <a:blip r:embed="rId2"/>
                <a:stretch>
                  <a:fillRect l="-1391" t="-2038" r="-46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37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61309"/>
          </a:xfrm>
        </p:spPr>
        <p:txBody>
          <a:bodyPr>
            <a:noAutofit/>
          </a:bodyPr>
          <a:lstStyle/>
          <a:p>
            <a:r>
              <a:rPr lang="tr-TR" sz="3600" dirty="0"/>
              <a:t>4.10 Ayrık durum </a:t>
            </a:r>
            <a:r>
              <a:rPr lang="tr-TR" sz="3600" dirty="0" err="1"/>
              <a:t>Markov</a:t>
            </a:r>
            <a:r>
              <a:rPr lang="tr-TR" sz="3600" dirty="0"/>
              <a:t> süreçlerinin uzay-zaman yapısı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391478"/>
                <a:ext cx="7886700" cy="4785485"/>
              </a:xfrm>
            </p:spPr>
            <p:txBody>
              <a:bodyPr>
                <a:normAutofit/>
              </a:bodyPr>
              <a:lstStyle/>
              <a:p>
                <a:r>
                  <a:rPr lang="tr-TR" dirty="0"/>
                  <a:t>Sürekli zaman süreçler</a:t>
                </a:r>
              </a:p>
              <a:p>
                <a:pPr lvl="1"/>
                <a:r>
                  <a:rPr lang="tr-TR" dirty="0"/>
                  <a:t>Tutulum süreleri üstel dağılımlıdır</a:t>
                </a:r>
              </a:p>
              <a:p>
                <a:r>
                  <a:rPr lang="tr-TR" dirty="0" err="1"/>
                  <a:t>Proposition</a:t>
                </a:r>
                <a:r>
                  <a:rPr lang="tr-TR" dirty="0"/>
                  <a:t> 4.10: (</a:t>
                </a:r>
                <a:r>
                  <a:rPr lang="tr-TR" dirty="0" err="1"/>
                  <a:t>sf</a:t>
                </a:r>
                <a:r>
                  <a:rPr lang="tr-TR" dirty="0"/>
                  <a:t> 138) X zamansal homojen ve Q geçiş </a:t>
                </a:r>
                <a:r>
                  <a:rPr lang="tr-TR" dirty="0" err="1"/>
                  <a:t>matrisli</a:t>
                </a:r>
                <a:r>
                  <a:rPr lang="tr-TR" dirty="0"/>
                  <a:t> bir </a:t>
                </a:r>
                <a:r>
                  <a:rPr lang="tr-TR" dirty="0" err="1"/>
                  <a:t>Markov</a:t>
                </a:r>
                <a:r>
                  <a:rPr lang="tr-TR" dirty="0"/>
                  <a:t> süreci ise</a:t>
                </a:r>
              </a:p>
              <a:p>
                <a:pPr lvl="1"/>
                <a:r>
                  <a:rPr lang="tr-TR" dirty="0"/>
                  <a:t>Sıçrama süreci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sup>
                    </m:sSup>
                  </m:oMath>
                </a14:m>
                <a:r>
                  <a:rPr lang="tr-TR" dirty="0"/>
                  <a:t> de zamansal homojen ayrık zaman bir </a:t>
                </a:r>
                <a:r>
                  <a:rPr lang="tr-TR" dirty="0" err="1"/>
                  <a:t>Markov</a:t>
                </a:r>
                <a:r>
                  <a:rPr lang="tr-TR" dirty="0"/>
                  <a:t> sürecidir ve geçiş matrisi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tr-TR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𝑖𝑖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tr-TR" dirty="0"/>
                  <a:t> olur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(0)</m:t>
                    </m:r>
                  </m:oMath>
                </a14:m>
                <a:r>
                  <a:rPr lang="tr-TR" dirty="0"/>
                  <a:t> verildiğinde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sup>
                    </m:sSup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tr-TR" dirty="0"/>
                  <a:t>’dan bağımsız olur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sup>
                        </m:sSup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sup>
                        </m:s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dirty="0"/>
                  <a:t> verildiğinde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tr-TR" dirty="0"/>
                  <a:t> bağımsız olur.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𝑛𝑖𝑛</m:t>
                    </m:r>
                  </m:oMath>
                </a14:m>
                <a:r>
                  <a:rPr lang="tr-TR" dirty="0"/>
                  <a:t> koşullu dağılımı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 parametreli üstel dağılımlıdır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 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sup>
                        </m:sSup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sup>
                        </m:sSup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391478"/>
                <a:ext cx="7886700" cy="4785485"/>
              </a:xfrm>
              <a:blipFill>
                <a:blip r:embed="rId2"/>
                <a:stretch>
                  <a:fillRect l="-1391" t="-2038" r="-208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3328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6641</TotalTime>
  <Words>1842</Words>
  <Application>Microsoft Office PowerPoint</Application>
  <PresentationFormat>Ekran Gösterisi (4:3)</PresentationFormat>
  <Paragraphs>206</Paragraphs>
  <Slides>30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Office Teması</vt:lpstr>
      <vt:lpstr>ELE 574 Rastgele Süreçler</vt:lpstr>
      <vt:lpstr>4.1 Tanım</vt:lpstr>
      <vt:lpstr>PowerPoint Sunusu</vt:lpstr>
      <vt:lpstr>PowerPoint Sunusu</vt:lpstr>
      <vt:lpstr>4.2 Random Walk &amp; Gambler’s Ruin</vt:lpstr>
      <vt:lpstr>4.2 Random Walk &amp; Gambler’s Ruin</vt:lpstr>
      <vt:lpstr>4.2 Random Walk &amp; Gambler’s Ruin</vt:lpstr>
      <vt:lpstr>4.3 Bağımsız artırımlı süreçler ve Martingale’ler</vt:lpstr>
      <vt:lpstr>4.3 Bağımsız artırımlı süreçler ve Martingale’ler</vt:lpstr>
      <vt:lpstr>PowerPoint Sunusu</vt:lpstr>
      <vt:lpstr>4.4 Brownian Motion</vt:lpstr>
      <vt:lpstr>4.5 Sayım süreci ve Poisson Süreçleri</vt:lpstr>
      <vt:lpstr>4.6 Durağanlık</vt:lpstr>
      <vt:lpstr>PowerPoint Sunusu</vt:lpstr>
      <vt:lpstr>PowerPoint Sunusu</vt:lpstr>
      <vt:lpstr>4.7  Rastgele Süreçlerin Ortak İstatistikleri</vt:lpstr>
      <vt:lpstr>4.8 Koşullu Bağımsızlık ve Markov Süreçleri</vt:lpstr>
      <vt:lpstr>4.8 Koşullu Bağımsızlık ve Markov Süreçleri</vt:lpstr>
      <vt:lpstr>4.8 Koşullu Bağımsızlık ve Markov Süreçleri</vt:lpstr>
      <vt:lpstr>4.8 Koşullu Bağımsızlık ve Markov Süreçleri</vt:lpstr>
      <vt:lpstr>4.8 Koşullu Bağımsızlık ve Markov Süreçleri</vt:lpstr>
      <vt:lpstr>4.9 Ayrık durum Markov süreçleri</vt:lpstr>
      <vt:lpstr>4.9 Ayrık durum Markov süreçleri</vt:lpstr>
      <vt:lpstr>4.9 Ayrık durum Markov süreçleri</vt:lpstr>
      <vt:lpstr>4.9 Ayrık durum Markov süreçleri</vt:lpstr>
      <vt:lpstr>4.9 Ayrık durum Markov süreçleri</vt:lpstr>
      <vt:lpstr>PowerPoint Sunusu</vt:lpstr>
      <vt:lpstr>4.10 Ayrık durum Markov süreçlerinin uzay-zaman yapısı</vt:lpstr>
      <vt:lpstr>4.10 Ayrık durum Markov süreçlerinin uzay-zaman yapısı</vt:lpstr>
      <vt:lpstr>4.10 Ayrık durum Markov süreçlerinin uzay-zaman yapısı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 574 Rastgele Süreçler</dc:title>
  <dc:creator>samsung</dc:creator>
  <cp:lastModifiedBy>Tolga Girici</cp:lastModifiedBy>
  <cp:revision>86</cp:revision>
  <dcterms:created xsi:type="dcterms:W3CDTF">2016-07-12T06:29:04Z</dcterms:created>
  <dcterms:modified xsi:type="dcterms:W3CDTF">2017-09-29T09:47:54Z</dcterms:modified>
</cp:coreProperties>
</file>