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7990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986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3857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437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39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480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002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91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643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048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903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DA680-F1AB-4547-8548-FBD17098A7F3}" type="datetimeFigureOut">
              <a:rPr lang="tr-TR" smtClean="0"/>
              <a:t>17.10.2016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DF960-F19D-4534-8359-A09A304213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113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ELE 574:</a:t>
            </a:r>
            <a:br>
              <a:rPr lang="tr-TR" dirty="0"/>
            </a:br>
            <a:r>
              <a:rPr lang="tr-TR" dirty="0"/>
              <a:t>RASTGELE SÜREÇLER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Konu 3: Rastgele Vektörler ve En Küçük Ortalama Kare Hata Kestirimi</a:t>
            </a:r>
          </a:p>
        </p:txBody>
      </p:sp>
    </p:spTree>
    <p:extLst>
      <p:ext uri="{BB962C8B-B14F-4D97-AF65-F5344CB8AC3E}">
        <p14:creationId xmlns:p14="http://schemas.microsoft.com/office/powerpoint/2010/main" val="428169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2"/>
            <a:ext cx="7886700" cy="602283"/>
          </a:xfrm>
        </p:spPr>
        <p:txBody>
          <a:bodyPr>
            <a:normAutofit fontScale="90000"/>
          </a:bodyPr>
          <a:lstStyle/>
          <a:p>
            <a:r>
              <a:rPr lang="tr-TR" dirty="0"/>
              <a:t>3.1 Temel Kavramlar ve Özellikler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39687"/>
                <a:ext cx="7886700" cy="552615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Rastgele vektör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Aynı olasılık uzayında</a:t>
                </a:r>
              </a:p>
              <a:p>
                <a:r>
                  <a:rPr lang="tr-TR" dirty="0"/>
                  <a:t>Beklenen değer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] </m:t>
                            </m:r>
                          </m:e>
                        </m:d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tr-TR" dirty="0"/>
              </a:p>
              <a:p>
                <a:r>
                  <a:rPr lang="tr-TR" dirty="0"/>
                  <a:t>Başka bir Y vektörü ile Çapraz İlinti Matrisi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tr-TR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tr-TR" dirty="0"/>
                  <a:t>  (</a:t>
                </a:r>
                <a:r>
                  <a:rPr lang="tr-TR" dirty="0" err="1"/>
                  <a:t>i,j</a:t>
                </a:r>
                <a:r>
                  <a:rPr lang="tr-TR" dirty="0"/>
                  <a:t>) </a:t>
                </a:r>
                <a:r>
                  <a:rPr lang="tr-TR" dirty="0" err="1"/>
                  <a:t>entry</a:t>
                </a:r>
                <a:r>
                  <a:rPr lang="tr-TR" dirty="0"/>
                  <a:t>?</a:t>
                </a:r>
              </a:p>
              <a:p>
                <a:r>
                  <a:rPr lang="tr-TR" dirty="0"/>
                  <a:t>Çapraz </a:t>
                </a:r>
                <a:r>
                  <a:rPr lang="tr-TR" dirty="0" err="1"/>
                  <a:t>kovaryans</a:t>
                </a:r>
                <a:r>
                  <a:rPr lang="tr-TR" dirty="0"/>
                  <a:t> matrisi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Çapraz </a:t>
                </a:r>
                <a:r>
                  <a:rPr lang="tr-TR" dirty="0" err="1"/>
                  <a:t>Kovaryans</a:t>
                </a:r>
                <a:r>
                  <a:rPr lang="tr-TR" dirty="0"/>
                  <a:t> Matrisi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tr-TR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</m:oMath>
                </a14:m>
                <a:endParaRPr lang="tr-TR" dirty="0"/>
              </a:p>
              <a:p>
                <a:r>
                  <a:rPr lang="tr-TR" dirty="0"/>
                  <a:t>Özellikler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𝐴𝑋</m:t>
                            </m:r>
                          </m:e>
                        </m:d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tr-TR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tr-TR" dirty="0"/>
              </a:p>
              <a:p>
                <a:r>
                  <a:rPr lang="tr-TR" dirty="0"/>
                  <a:t>Korelasyon ve </a:t>
                </a:r>
                <a:r>
                  <a:rPr lang="tr-TR" dirty="0" err="1"/>
                  <a:t>kovaryans</a:t>
                </a:r>
                <a:r>
                  <a:rPr lang="tr-TR" dirty="0"/>
                  <a:t> matrisinde </a:t>
                </a:r>
                <a:r>
                  <a:rPr lang="tr-TR" dirty="0" err="1"/>
                  <a:t>Diagonal</a:t>
                </a:r>
                <a:r>
                  <a:rPr lang="tr-TR" dirty="0"/>
                  <a:t> elemanlar pozitif olmalı,  ayrıca matris </a:t>
                </a:r>
                <a:r>
                  <a:rPr lang="tr-TR" dirty="0" err="1"/>
                  <a:t>Schwarz</a:t>
                </a:r>
                <a:r>
                  <a:rPr lang="tr-TR" dirty="0"/>
                  <a:t> eşitsizliğini sağlamalı</a:t>
                </a:r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3.1: Simetrik </a:t>
                </a:r>
                <a:r>
                  <a:rPr lang="tr-TR" dirty="0" err="1"/>
                  <a:t>pozitive</a:t>
                </a:r>
                <a:r>
                  <a:rPr lang="tr-TR" dirty="0"/>
                  <a:t> </a:t>
                </a:r>
                <a:r>
                  <a:rPr lang="tr-TR" dirty="0" err="1"/>
                  <a:t>semidefinite</a:t>
                </a:r>
                <a:r>
                  <a:rPr lang="tr-TR" dirty="0"/>
                  <a:t> (?) matris olmalı 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39687"/>
                <a:ext cx="7886700" cy="5526156"/>
              </a:xfrm>
              <a:blipFill>
                <a:blip r:embed="rId2"/>
                <a:stretch>
                  <a:fillRect l="-850" t="-2318" b="-3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0862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Autofit/>
          </a:bodyPr>
          <a:lstStyle/>
          <a:p>
            <a:r>
              <a:rPr lang="tr-TR" sz="3600" dirty="0"/>
              <a:t>3.1 MMSE Kestirim için </a:t>
            </a:r>
            <a:r>
              <a:rPr lang="tr-TR" sz="3600" dirty="0" err="1"/>
              <a:t>Dikgenlik</a:t>
            </a:r>
            <a:r>
              <a:rPr lang="tr-TR" sz="3600" dirty="0"/>
              <a:t> Prensibi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90146" y="914401"/>
                <a:ext cx="8128489" cy="555673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X’in kestirimini yapmak istiyoruz</a:t>
                </a:r>
              </a:p>
              <a:p>
                <a:pPr lvl="1"/>
                <a:r>
                  <a:rPr lang="tr-TR" dirty="0"/>
                  <a:t>Sabit sayı: b,  Hata: X-b, MSE: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Beklenen değer 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tr-TR" dirty="0"/>
                  <a:t> Hata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tr-TR" dirty="0"/>
                  <a:t> MSE: 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2"/>
                <a:r>
                  <a:rPr lang="tr-TR" dirty="0"/>
                  <a:t>Burada Hata ve b sayısı birbirine dik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dirty="0"/>
              </a:p>
              <a:p>
                <a:pPr lvl="2"/>
                <a:r>
                  <a:rPr lang="tr-TR" dirty="0"/>
                  <a:t>Bu genelleştirebiliriz:  İyi bir kestirici için hatanın kestirime dik(</a:t>
                </a:r>
                <a:r>
                  <a:rPr lang="tr-TR" dirty="0" err="1"/>
                  <a:t>orthogonal</a:t>
                </a:r>
                <a:r>
                  <a:rPr lang="tr-TR" dirty="0"/>
                  <a:t>) olması gerekmektedir.</a:t>
                </a:r>
              </a:p>
              <a:p>
                <a:r>
                  <a:rPr lang="tr-TR" dirty="0" err="1"/>
                  <a:t>Dikgenlik</a:t>
                </a:r>
                <a:r>
                  <a:rPr lang="tr-TR" dirty="0"/>
                  <a:t>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 </m:t>
                    </m:r>
                    <m:groupChr>
                      <m:groupChrPr>
                        <m:chr m:val="⇔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𝑖𝑙𝑒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𝑏𝑖𝑟𝑏𝑖𝑟𝑖𝑛𝑒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𝑑𝑖𝑘</m:t>
                    </m:r>
                  </m:oMath>
                </a14:m>
                <a:endParaRPr lang="tr-TR" dirty="0"/>
              </a:p>
              <a:p>
                <a:r>
                  <a:rPr lang="tr-TR" b="0" dirty="0"/>
                  <a:t>MMSE kestirim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  <m:sup>
                                <m: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tr-TR" b="0" i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𝒱</m:t>
                            </m:r>
                          </m:lim>
                        </m:limLow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𝒱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tr-TR" dirty="0"/>
                  <a:t>: Projection of X </a:t>
                </a:r>
                <a:r>
                  <a:rPr lang="tr-TR" dirty="0" err="1"/>
                  <a:t>onto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endParaRPr lang="tr-TR" dirty="0"/>
              </a:p>
              <a:p>
                <a:r>
                  <a:rPr lang="tr-TR" dirty="0"/>
                  <a:t>Teorem 3.2: </a:t>
                </a:r>
                <a:r>
                  <a:rPr lang="tr-TR" dirty="0" err="1"/>
                  <a:t>Orthogonality</a:t>
                </a:r>
                <a:r>
                  <a:rPr lang="tr-TR" dirty="0"/>
                  <a:t> </a:t>
                </a:r>
                <a:r>
                  <a:rPr lang="tr-TR" dirty="0" err="1"/>
                  <a:t>Principle</a:t>
                </a:r>
                <a:r>
                  <a:rPr lang="tr-TR" dirty="0"/>
                  <a:t> 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tr-TR" dirty="0" err="1"/>
                  <a:t>Existence</a:t>
                </a:r>
                <a:r>
                  <a:rPr lang="tr-TR" dirty="0"/>
                  <a:t> </a:t>
                </a:r>
                <a:r>
                  <a:rPr lang="tr-TR" dirty="0" err="1"/>
                  <a:t>and</a:t>
                </a:r>
                <a:r>
                  <a:rPr lang="tr-TR" dirty="0"/>
                  <a:t> </a:t>
                </a:r>
                <a:r>
                  <a:rPr lang="tr-TR" dirty="0" err="1"/>
                  <a:t>uniqueness</a:t>
                </a:r>
                <a:r>
                  <a:rPr lang="tr-TR" dirty="0"/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. 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⇔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tr-TR" dirty="0"/>
                  <a:t>MMSE hata: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0146" y="914401"/>
                <a:ext cx="8128489" cy="5556737"/>
              </a:xfrm>
              <a:blipFill>
                <a:blip r:embed="rId2"/>
                <a:stretch>
                  <a:fillRect l="-1350" t="-24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062" y="3692769"/>
            <a:ext cx="1909200" cy="195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2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Autofit/>
          </a:bodyPr>
          <a:lstStyle/>
          <a:p>
            <a:r>
              <a:rPr lang="tr-TR" sz="3600" dirty="0"/>
              <a:t>3.2 MMSE Kestirim için </a:t>
            </a:r>
            <a:r>
              <a:rPr lang="tr-TR" sz="3600" dirty="0" err="1"/>
              <a:t>Dikgenlik</a:t>
            </a:r>
            <a:r>
              <a:rPr lang="tr-TR" sz="3600" dirty="0"/>
              <a:t> Prensibi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63769" y="1086677"/>
                <a:ext cx="8695593" cy="5226199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Proposition 3.3:  İzdüşümün </a:t>
                </a:r>
                <a:r>
                  <a:rPr lang="tr-TR" dirty="0" err="1"/>
                  <a:t>doğrusallığı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𝒱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𝒱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𝒱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 (Sayfa 81)</a:t>
                </a:r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3.4: Birbirini kapsayan uzaylar: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dirty="0"/>
                  <a:t> doğrusal uzaylar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⊂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O zaman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𝒱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𝒱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𝒱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tr-TR" dirty="0"/>
                  <a:t>   (art arda iki </a:t>
                </a:r>
                <a:r>
                  <a:rPr lang="tr-TR" dirty="0" err="1"/>
                  <a:t>izdüşüm</a:t>
                </a:r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𝒱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𝒱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𝒱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𝒱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3.5: Birbirine dik uzaylar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tr-TR" dirty="0"/>
                  <a:t>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dirty="0"/>
                  <a:t> birbirine dik uzaylar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tr-TR" dirty="0"/>
                      <m:t> 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𝒱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groupChr>
                      <m:groupChrPr>
                        <m:chr m:val="⇒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𝒱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𝒱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𝒱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𝒱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𝒱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𝒱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3769" y="1086677"/>
                <a:ext cx="8695593" cy="5226199"/>
              </a:xfrm>
              <a:blipFill>
                <a:blip r:embed="rId2"/>
                <a:stretch>
                  <a:fillRect l="-1051" t="-17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79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Autofit/>
          </a:bodyPr>
          <a:lstStyle/>
          <a:p>
            <a:r>
              <a:rPr lang="tr-TR" sz="2800" dirty="0"/>
              <a:t>3.3 Koşullu Beklenen Değer ve Doğrusal Kestiriciler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6678"/>
                <a:ext cx="8005396" cy="5090285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Bir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tr-TR" dirty="0"/>
                  <a:t> gözlemine dayanarak </a:t>
                </a:r>
                <a:r>
                  <a:rPr lang="tr-TR" dirty="0" err="1"/>
                  <a:t>X’in</a:t>
                </a:r>
                <a:r>
                  <a:rPr lang="tr-TR" dirty="0"/>
                  <a:t> kestirimini yapıyoruz</a:t>
                </a:r>
              </a:p>
              <a:p>
                <a:pPr lvl="1"/>
                <a:r>
                  <a:rPr lang="tr-TR" dirty="0"/>
                  <a:t>Kestirici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tr-TR" b="0" dirty="0"/>
                  <a:t>: Bütün olası fonksiyonlar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 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ℛ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&lt;∞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b="0" dirty="0"/>
                  <a:t> Veya sadece doğrusal fonksiyonlar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d>
                                      <m:d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tr-TR" dirty="0"/>
              </a:p>
              <a:p>
                <a:r>
                  <a:rPr lang="tr-TR" b="0" dirty="0" err="1"/>
                  <a:t>Dikgenlik</a:t>
                </a:r>
                <a:r>
                  <a:rPr lang="tr-TR" b="0" dirty="0"/>
                  <a:t> prensibinden: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dirty="0"/>
              </a:p>
              <a:p>
                <a:r>
                  <a:rPr lang="tr-TR" dirty="0"/>
                  <a:t>Vektör kestirimi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d>
                                      <m:d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])</m:t>
                    </m:r>
                  </m:oMath>
                </a14:m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6678"/>
                <a:ext cx="8005396" cy="5090285"/>
              </a:xfrm>
              <a:blipFill>
                <a:blip r:embed="rId2"/>
                <a:stretch>
                  <a:fillRect l="-990" t="-2275" b="-107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0347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Autofit/>
          </a:bodyPr>
          <a:lstStyle/>
          <a:p>
            <a:r>
              <a:rPr lang="tr-TR" sz="2800" dirty="0"/>
              <a:t>3.3 Koşullu Beklenen Değer ve Doğrusal Kestiriciler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6678"/>
                <a:ext cx="7886700" cy="5090285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Genel kestiriciyi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tr-TR" dirty="0"/>
                  <a:t>) hesaplamak çok zor olabilir</a:t>
                </a:r>
              </a:p>
              <a:p>
                <a:r>
                  <a:rPr lang="tr-TR" dirty="0"/>
                  <a:t>Doğrusal Kestiriciler: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𝑎𝑌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MSE’yi</a:t>
                </a:r>
                <a:r>
                  <a:rPr lang="tr-TR" dirty="0"/>
                  <a:t> minimize edecek doğrusal kestirici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𝐶𝑜𝑣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𝐶𝑜𝑣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den>
                    </m:f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d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r>
                  <a:rPr lang="tr-TR" dirty="0"/>
                  <a:t>Karşılaştırma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𝐷𝑜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ğ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𝑟𝑢𝑠𝑎𝑙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(</a:t>
                </a:r>
                <a:r>
                  <a:rPr lang="tr-TR" dirty="0" err="1"/>
                  <a:t>Proposition</a:t>
                </a:r>
                <a:r>
                  <a:rPr lang="tr-TR" dirty="0"/>
                  <a:t> 3.3) Hepsi doğrusal fonksiyonlar</a:t>
                </a:r>
              </a:p>
              <a:p>
                <a:pPr lvl="1"/>
                <a:r>
                  <a:rPr lang="tr-TR" dirty="0"/>
                  <a:t>(</a:t>
                </a:r>
                <a:r>
                  <a:rPr lang="tr-TR" dirty="0" err="1"/>
                  <a:t>Proposition</a:t>
                </a:r>
                <a:r>
                  <a:rPr lang="tr-TR" dirty="0"/>
                  <a:t> 3.4)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</m:acc>
                                <m:r>
                                  <a:rPr lang="tr-TR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6678"/>
                <a:ext cx="7886700" cy="5090285"/>
              </a:xfrm>
              <a:blipFill>
                <a:blip r:embed="rId2"/>
                <a:stretch>
                  <a:fillRect l="-1159" t="-179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7829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68" y="170197"/>
            <a:ext cx="7527173" cy="210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0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6288"/>
            <a:ext cx="7168272" cy="1827186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5" y="75869"/>
            <a:ext cx="7527173" cy="209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22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dirty="0"/>
              <a:t>3.4 Ortak Gauss Dağılımı ve Vektörler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6678"/>
                <a:ext cx="7886700" cy="5655316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sup>
                    </m:sSup>
                  </m:oMath>
                </a14:m>
                <a:endParaRPr lang="tr-TR" dirty="0"/>
              </a:p>
              <a:p>
                <a:r>
                  <a:rPr lang="tr-TR" dirty="0" err="1"/>
                  <a:t>Lemma</a:t>
                </a:r>
                <a:r>
                  <a:rPr lang="tr-TR" dirty="0"/>
                  <a:t> 3.6: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…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Gauss dağılımlı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de Gauss dağılımlıdır. </a:t>
                </a:r>
              </a:p>
              <a:p>
                <a:r>
                  <a:rPr lang="tr-TR" dirty="0"/>
                  <a:t>Tanım 3.7: Bir grup </a:t>
                </a:r>
                <a:r>
                  <a:rPr lang="tr-TR" dirty="0" err="1"/>
                  <a:t>r.d</a:t>
                </a:r>
                <a:r>
                  <a:rPr lang="tr-TR" dirty="0"/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∈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𝑛𝑖𝑛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beraber Gauss dağılımlı olması için her türlü doğrusal bileşeninin Gauss dağılımlı olması gerekir. Bu durumda bunlardan oluşan vektör de Gauss dağılımlı olur.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r>
                  <a:rPr lang="tr-TR" dirty="0"/>
                  <a:t> rastgele vektör,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tr-TR" dirty="0"/>
                  <a:t> ortalama vektörü,  K </a:t>
                </a:r>
                <a:r>
                  <a:rPr lang="tr-TR" dirty="0" err="1"/>
                  <a:t>kovaryans</a:t>
                </a:r>
                <a:r>
                  <a:rPr lang="tr-TR" dirty="0"/>
                  <a:t> matrisi</a:t>
                </a:r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3.8 (ispat </a:t>
                </a:r>
                <a:r>
                  <a:rPr lang="tr-TR" dirty="0" err="1"/>
                  <a:t>sf</a:t>
                </a:r>
                <a:r>
                  <a:rPr lang="tr-TR" dirty="0"/>
                  <a:t> 90-92)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tr-TR" dirty="0"/>
                  <a:t> ortak Gauss dağılımlı ise her biri de Gauss dağılımlıdır</a:t>
                </a:r>
              </a:p>
              <a:p>
                <a:pPr lvl="1"/>
                <a:r>
                  <a:rPr lang="tr-TR" dirty="0"/>
                  <a:t>Her biri Gauss dağılımlı ve bağımsızsa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tr-TR" dirty="0"/>
                  <a:t> ortak Gauss dağılımlıdır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tr-TR" dirty="0"/>
                  <a:t> ortak Gauss dağılımlı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tr-TR" dirty="0"/>
                  <a:t> bunların bir doğrusal bileşimi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 ise bu dizinin bir limiti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tr-TR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 ortak gauss dağılımlıdır.</a:t>
                </a:r>
              </a:p>
              <a:p>
                <a:pPr lvl="1"/>
                <a:r>
                  <a:rPr lang="tr-TR" dirty="0"/>
                  <a:t>Karakteristik fonksiyon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𝐾𝑢</m:t>
                                </m:r>
                              </m:num>
                              <m:den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sup>
                    </m:sSup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K diyagonal matris ise </a:t>
                </a:r>
                <a:r>
                  <a:rPr lang="tr-TR" dirty="0" err="1"/>
                  <a:t>X’ler</a:t>
                </a:r>
                <a:r>
                  <a:rPr lang="tr-TR" dirty="0"/>
                  <a:t> bağımsızdır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X ve Y beraber Gauss ise ancak </a:t>
                </a:r>
                <a:r>
                  <a:rPr lang="tr-TR" dirty="0" err="1"/>
                  <a:t>Cov</a:t>
                </a:r>
                <a:r>
                  <a:rPr lang="tr-TR" dirty="0"/>
                  <a:t>(X,Y)=0 olduğunda bağımsız olurlar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6678"/>
                <a:ext cx="7886700" cy="5655316"/>
              </a:xfrm>
              <a:blipFill>
                <a:blip r:embed="rId2"/>
                <a:stretch>
                  <a:fillRect l="-850" t="-1616" b="-18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598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dirty="0"/>
              <a:t>3.4 Ortak Gauss Dağılımı ve Vektörler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6678"/>
                <a:ext cx="7886700" cy="182357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/>
                  <a:t>Proposition 3.9: X ve Y beraber Gauss dağılımlı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𝐶𝑜𝑣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tr-TR" dirty="0"/>
                  <a:t>. Yani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tr-TR" dirty="0"/>
                  <a:t>. </a:t>
                </a:r>
              </a:p>
              <a:p>
                <a:pPr lvl="1"/>
                <a:r>
                  <a:rPr lang="tr-TR" dirty="0"/>
                  <a:t>Yani MMSE kestirimi Doğrusal kestirim ile aynı olmaktadır.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6678"/>
                <a:ext cx="7886700" cy="1823576"/>
              </a:xfrm>
              <a:blipFill>
                <a:blip r:embed="rId2"/>
                <a:stretch>
                  <a:fillRect l="-1159" t="-6689" b="-4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43" y="3082531"/>
            <a:ext cx="7886700" cy="140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80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dirty="0"/>
              <a:t>3.5 Doğrusal Yenilik Dizileri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6678"/>
                <a:ext cx="7886700" cy="5252576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yanı uzayda rastgele vektörler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tr-TR" dirty="0"/>
                  <a:t>:  Y vektörünün </a:t>
                </a:r>
                <a:r>
                  <a:rPr lang="tr-TR" dirty="0" err="1"/>
                  <a:t>kovaryans</a:t>
                </a:r>
                <a:r>
                  <a:rPr lang="tr-TR" dirty="0"/>
                  <a:t> matrisinin tersini almak zor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çok daha kolay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tr-TR" dirty="0"/>
                  <a:t> ise ve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tr-TR" dirty="0"/>
                  <a:t> ise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  <m:r>
                          <a:rPr lang="tr-TR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birbirine dik değilse yukarıdaki formül uygulanamaz</a:t>
                </a:r>
              </a:p>
              <a:p>
                <a:pPr lvl="1"/>
                <a:r>
                  <a:rPr lang="tr-TR" dirty="0"/>
                  <a:t>Ancak bu dizi </a:t>
                </a:r>
                <a:r>
                  <a:rPr lang="tr-TR" dirty="0" err="1"/>
                  <a:t>dikgenleştirilebilir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dizisine doğrusal yenilik dizisi (</a:t>
                </a:r>
                <a:r>
                  <a:rPr lang="tr-TR" dirty="0" err="1"/>
                  <a:t>linear</a:t>
                </a:r>
                <a:r>
                  <a:rPr lang="tr-TR" dirty="0"/>
                  <a:t> </a:t>
                </a:r>
                <a:r>
                  <a:rPr lang="tr-TR" dirty="0" err="1"/>
                  <a:t>innovations</a:t>
                </a:r>
                <a:r>
                  <a:rPr lang="tr-TR" dirty="0"/>
                  <a:t> </a:t>
                </a:r>
                <a:r>
                  <a:rPr lang="tr-TR" dirty="0" err="1"/>
                  <a:t>sequence</a:t>
                </a:r>
                <a:r>
                  <a:rPr lang="tr-TR" dirty="0"/>
                  <a:t>) adı verilir. </a:t>
                </a:r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6678"/>
                <a:ext cx="7886700" cy="5252576"/>
              </a:xfrm>
              <a:blipFill>
                <a:blip r:embed="rId2"/>
                <a:stretch>
                  <a:fillRect t="-2320" r="-19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9905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dirty="0"/>
              <a:t>3.5 Kalman Filtrelerine Giriş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62657" y="1073426"/>
                <a:ext cx="7886700" cy="5495807"/>
              </a:xfrm>
            </p:spPr>
            <p:txBody>
              <a:bodyPr>
                <a:normAutofit/>
              </a:bodyPr>
              <a:lstStyle/>
              <a:p>
                <a:r>
                  <a:rPr lang="tr-TR" dirty="0"/>
                  <a:t>Bir rastgele diziden diğerini tahmin etmeye yarar.</a:t>
                </a:r>
              </a:p>
              <a:p>
                <a:r>
                  <a:rPr lang="tr-TR" dirty="0"/>
                  <a:t>Durum: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tr-TR" dirty="0"/>
              </a:p>
              <a:p>
                <a:r>
                  <a:rPr lang="tr-TR" dirty="0"/>
                  <a:t>Gözlem: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tr-TR" dirty="0"/>
              </a:p>
              <a:p>
                <a:r>
                  <a:rPr lang="tr-TR" dirty="0"/>
                  <a:t>Varsayımlar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 </m:t>
                    </m:r>
                  </m:oMath>
                </a14:m>
                <a:r>
                  <a:rPr lang="tr-TR" dirty="0"/>
                  <a:t>ilintisiz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=0,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tr-TR" dirty="0"/>
                  <a:t> bilinen matrislerdir.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tr-TR" dirty="0"/>
                  <a:t> bilinen bir vektördür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ac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657" y="1073426"/>
                <a:ext cx="7886700" cy="5495807"/>
              </a:xfrm>
              <a:blipFill>
                <a:blip r:embed="rId2"/>
                <a:stretch>
                  <a:fillRect l="-1392" t="-177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328" y="4893642"/>
            <a:ext cx="3807672" cy="14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37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38623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dirty="0"/>
              <a:t>3.5 Kalman Filtrelerine Giriş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73426"/>
                <a:ext cx="8058150" cy="5552661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</m:e>
                    </m:d>
                  </m:oMath>
                </a14:m>
                <a:r>
                  <a:rPr lang="tr-TR" dirty="0"/>
                  <a:t> 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r>
                  <a:rPr lang="tr-TR" dirty="0"/>
                  <a:t>Amaç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’</a:t>
                </a:r>
                <a:r>
                  <a:rPr lang="tr-TR" dirty="0" err="1"/>
                  <a:t>yı</a:t>
                </a:r>
                <a:r>
                  <a:rPr lang="tr-TR" dirty="0"/>
                  <a:t> hesaplamak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tr-TR" dirty="0"/>
                  <a:t>Kalman denklemleri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tr-TR" dirty="0"/>
              </a:p>
              <a:p>
                <a:r>
                  <a:rPr lang="tr-TR" dirty="0"/>
                  <a:t>Gözlemler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tr-TR" dirty="0"/>
                  <a:t> olursa ne olur?</a:t>
                </a:r>
              </a:p>
              <a:p>
                <a:pPr lvl="1"/>
                <a:r>
                  <a:rPr lang="tr-TR" dirty="0"/>
                  <a:t>Çoğu uygulamada (4) ve (5) önceden hesaplanabilir, gözlemler geldikçe (3) kullanılarak tahminler hesaplanır</a:t>
                </a:r>
              </a:p>
              <a:p>
                <a:pPr lvl="1"/>
                <a:r>
                  <a:rPr lang="tr-TR" dirty="0"/>
                  <a:t>Bazı uygulamalarda  matrisler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 sabit </a:t>
                </a:r>
                <a:r>
                  <a:rPr lang="tr-TR" dirty="0" err="1"/>
                  <a:t>k’dan</a:t>
                </a:r>
                <a:r>
                  <a:rPr lang="tr-TR" dirty="0"/>
                  <a:t> bağımsız değerlere yakınsar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𝐾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 olur.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73426"/>
                <a:ext cx="8058150" cy="5552661"/>
              </a:xfrm>
              <a:blipFill>
                <a:blip r:embed="rId2"/>
                <a:stretch>
                  <a:fillRect l="-1210" t="-1098" b="-12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653" y="914401"/>
            <a:ext cx="3590091" cy="107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84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05312"/>
          </a:xfrm>
        </p:spPr>
        <p:txBody>
          <a:bodyPr>
            <a:normAutofit fontScale="90000"/>
          </a:bodyPr>
          <a:lstStyle/>
          <a:p>
            <a:r>
              <a:rPr lang="tr-TR" dirty="0"/>
              <a:t>3.5 Kalman Filtrelerine Giriş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81454"/>
                <a:ext cx="7886700" cy="5574323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tr-TR" dirty="0"/>
                  <a:t>2. Bilgi güncellemesi (</a:t>
                </a:r>
                <a:r>
                  <a:rPr lang="tr-TR" dirty="0" err="1"/>
                  <a:t>information</a:t>
                </a:r>
                <a:r>
                  <a:rPr lang="tr-TR" dirty="0"/>
                  <a:t> </a:t>
                </a:r>
                <a:r>
                  <a:rPr lang="tr-TR" dirty="0" err="1"/>
                  <a:t>update</a:t>
                </a:r>
                <a:r>
                  <a:rPr lang="tr-TR" dirty="0"/>
                  <a:t>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tr-TR" dirty="0"/>
                  <a:t>Bilginin «yeni» kısmı: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innovation</a:t>
                </a:r>
                <a:r>
                  <a:rPr lang="tr-TR" dirty="0"/>
                  <a:t>)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yeni bilgi dizisiymiş gibi davranabiliriz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tr-TR" i="1" dirty="0">
                  <a:latin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tr-TR" b="0" dirty="0"/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𝐶𝑜𝑣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i="1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3. Zaman Güncellemesi (time </a:t>
                </a:r>
                <a:r>
                  <a:rPr lang="tr-TR" dirty="0" err="1"/>
                  <a:t>update</a:t>
                </a:r>
                <a:r>
                  <a:rPr lang="tr-TR" dirty="0"/>
                  <a:t>)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tr-TR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+1|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b="0" dirty="0"/>
              </a:p>
              <a:p>
                <a:pPr marL="0" indent="0">
                  <a:buNone/>
                </a:pPr>
                <a:r>
                  <a:rPr lang="tr-TR" dirty="0"/>
                  <a:t>4. Özet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tr-TR" dirty="0"/>
                  <a:t>2.6, 3.1 ve 2.4 birleştirildiğinde 1.1 bulunur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tr-TR" dirty="0"/>
                  <a:t>)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 ve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tr-TR" dirty="0"/>
                  <a:t>3.2 ve 4.3 birleştirilerek 1.3 bulunur</a:t>
                </a:r>
              </a:p>
              <a:p>
                <a:pPr lvl="1"/>
                <a:endParaRPr lang="tr-TR" dirty="0"/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81454"/>
                <a:ext cx="7886700" cy="5574323"/>
              </a:xfrm>
              <a:blipFill>
                <a:blip r:embed="rId2"/>
                <a:stretch>
                  <a:fillRect l="-1005" t="-21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8153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3414</TotalTime>
  <Words>164</Words>
  <Application>Microsoft Office PowerPoint</Application>
  <PresentationFormat>Ekran Gösterisi (4:3)</PresentationFormat>
  <Paragraphs>137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Teması</vt:lpstr>
      <vt:lpstr>ELE 574: RASTGELE SÜREÇLER</vt:lpstr>
      <vt:lpstr>3.1 Temel Kavramlar ve Özellikler</vt:lpstr>
      <vt:lpstr>3.1 MMSE Kestirim için Dikgenlik Prensibi</vt:lpstr>
      <vt:lpstr>3.2 MMSE Kestirim için Dikgenlik Prensibi</vt:lpstr>
      <vt:lpstr>3.3 Koşullu Beklenen Değer ve Doğrusal Kestiriciler</vt:lpstr>
      <vt:lpstr>3.3 Koşullu Beklenen Değer ve Doğrusal Kestiriciler</vt:lpstr>
      <vt:lpstr>PowerPoint Sunusu</vt:lpstr>
      <vt:lpstr>PowerPoint Sunusu</vt:lpstr>
      <vt:lpstr>3.4 Ortak Gauss Dağılımı ve Vektörler</vt:lpstr>
      <vt:lpstr>3.4 Ortak Gauss Dağılımı ve Vektörler</vt:lpstr>
      <vt:lpstr>3.5 Doğrusal Yenilik Dizileri</vt:lpstr>
      <vt:lpstr>3.5 Kalman Filtrelerine Giriş</vt:lpstr>
      <vt:lpstr>3.5 Kalman Filtrelerine Giriş</vt:lpstr>
      <vt:lpstr>3.5 Kalman Filtrelerine Giriş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 574: RASTGELE SÜREÇLER</dc:title>
  <dc:creator>samsung</dc:creator>
  <cp:lastModifiedBy>samsung</cp:lastModifiedBy>
  <cp:revision>74</cp:revision>
  <cp:lastPrinted>2016-10-09T13:57:49Z</cp:lastPrinted>
  <dcterms:created xsi:type="dcterms:W3CDTF">2016-06-26T08:36:49Z</dcterms:created>
  <dcterms:modified xsi:type="dcterms:W3CDTF">2016-10-17T19:47:13Z</dcterms:modified>
</cp:coreProperties>
</file>