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70" r:id="rId7"/>
    <p:sldId id="260" r:id="rId8"/>
    <p:sldId id="262" r:id="rId9"/>
    <p:sldId id="263" r:id="rId10"/>
    <p:sldId id="268" r:id="rId11"/>
    <p:sldId id="264" r:id="rId12"/>
    <p:sldId id="265" r:id="rId13"/>
    <p:sldId id="266" r:id="rId14"/>
    <p:sldId id="269" r:id="rId15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136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98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650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966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147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15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796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76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151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20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78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17207-7984-479F-A7A6-A7F2F4A0C9CE}" type="datetimeFigureOut">
              <a:rPr lang="tr-TR" smtClean="0"/>
              <a:t>3.10.2016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559F-AA35-4BA3-ABB4-D6AE883D6E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901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574: </a:t>
            </a:r>
            <a:br>
              <a:rPr lang="tr-TR" dirty="0"/>
            </a:br>
            <a:r>
              <a:rPr lang="tr-TR" dirty="0"/>
              <a:t>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2: Rastgele Değişken Dizilerinin Yakınsaması</a:t>
            </a:r>
          </a:p>
        </p:txBody>
      </p:sp>
    </p:spTree>
    <p:extLst>
      <p:ext uri="{BB962C8B-B14F-4D97-AF65-F5344CB8AC3E}">
        <p14:creationId xmlns:p14="http://schemas.microsoft.com/office/powerpoint/2010/main" val="81450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2"/>
            <a:ext cx="7886700" cy="774561"/>
          </a:xfrm>
        </p:spPr>
        <p:txBody>
          <a:bodyPr/>
          <a:lstStyle/>
          <a:p>
            <a:r>
              <a:rPr lang="tr-TR" dirty="0"/>
              <a:t>2.1: Dört Yakınsama Tanımı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904"/>
                <a:ext cx="7886700" cy="5526157"/>
              </a:xfrm>
            </p:spPr>
            <p:txBody>
              <a:bodyPr/>
              <a:lstStyle/>
              <a:p>
                <a:r>
                  <a:rPr lang="tr-TR" dirty="0"/>
                  <a:t>Dizi: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Yakınsamadan kastımız nedir?</a:t>
                </a:r>
                <a:endParaRPr lang="tr-TR" b="0" dirty="0"/>
              </a:p>
              <a:p>
                <a:r>
                  <a:rPr lang="tr-TR" dirty="0" err="1"/>
                  <a:t>Almost</a:t>
                </a:r>
                <a:r>
                  <a:rPr lang="tr-TR" dirty="0"/>
                  <a:t> sure (neredeyse kesin) yakınsama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fun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tr-TR" dirty="0"/>
                  <a:t> (1 olasılıklı yakınsama)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tr-TR" dirty="0"/>
                  <a:t> kümesinin olasılığı 1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904"/>
                <a:ext cx="7886700" cy="5526157"/>
              </a:xfrm>
              <a:blipFill>
                <a:blip r:embed="rId2"/>
                <a:stretch>
                  <a:fillRect l="-1391" t="-176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81" y="3542944"/>
            <a:ext cx="8342901" cy="279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9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35" y="234673"/>
            <a:ext cx="8342901" cy="2125951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14" y="2637397"/>
            <a:ext cx="4838631" cy="368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4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2"/>
            <a:ext cx="7886700" cy="774561"/>
          </a:xfrm>
        </p:spPr>
        <p:txBody>
          <a:bodyPr/>
          <a:lstStyle/>
          <a:p>
            <a:r>
              <a:rPr lang="tr-TR" dirty="0"/>
              <a:t>2.1: Dört Yakınsama Tanımı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904"/>
                <a:ext cx="7886700" cy="295408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Dizi: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tr-TR" b="0" dirty="0"/>
              </a:p>
              <a:p>
                <a:r>
                  <a:rPr lang="tr-TR" dirty="0"/>
                  <a:t>Tanım 2.2: </a:t>
                </a:r>
                <a:r>
                  <a:rPr lang="tr-TR" dirty="0" err="1"/>
                  <a:t>Olasılıksal</a:t>
                </a:r>
                <a:r>
                  <a:rPr lang="tr-TR" dirty="0"/>
                  <a:t> Yakınsama (in </a:t>
                </a:r>
                <a:r>
                  <a:rPr lang="tr-TR" dirty="0" err="1"/>
                  <a:t>probability</a:t>
                </a:r>
                <a:r>
                  <a:rPr lang="tr-T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r>
                  <a:rPr lang="tr-TR" dirty="0"/>
                  <a:t>Kare Ortalama Yakınsama (</a:t>
                </a:r>
                <a:r>
                  <a:rPr lang="tr-TR" dirty="0" err="1"/>
                  <a:t>mean</a:t>
                </a:r>
                <a:r>
                  <a:rPr lang="tr-TR" dirty="0"/>
                  <a:t> </a:t>
                </a:r>
                <a:r>
                  <a:rPr lang="tr-TR" dirty="0" err="1"/>
                  <a:t>square</a:t>
                </a:r>
                <a:r>
                  <a:rPr lang="tr-TR" dirty="0"/>
                  <a:t> sense,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tr-TR" dirty="0"/>
                  <a:t> olması gerekir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904"/>
                <a:ext cx="7886700" cy="2954088"/>
              </a:xfrm>
              <a:blipFill>
                <a:blip r:embed="rId2"/>
                <a:stretch>
                  <a:fillRect l="-1005" t="-39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38" y="4075043"/>
            <a:ext cx="6478708" cy="96740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821" y="3331939"/>
            <a:ext cx="1776914" cy="19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05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4" y="364435"/>
            <a:ext cx="6798669" cy="90777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861" y="364435"/>
            <a:ext cx="2199755" cy="216625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5674"/>
            <a:ext cx="6603372" cy="1218134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49" y="5253802"/>
            <a:ext cx="4457813" cy="13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4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88" y="472134"/>
            <a:ext cx="7385878" cy="243009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535" y="3123079"/>
            <a:ext cx="3174627" cy="158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5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2"/>
            <a:ext cx="7886700" cy="562907"/>
          </a:xfrm>
        </p:spPr>
        <p:txBody>
          <a:bodyPr>
            <a:normAutofit fontScale="90000"/>
          </a:bodyPr>
          <a:lstStyle/>
          <a:p>
            <a:r>
              <a:rPr lang="tr-TR" dirty="0"/>
              <a:t>2.1: Dört Yakınsama Tanımı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904"/>
                <a:ext cx="7886700" cy="591709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Tanım 2.5: Dizi: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tr-TR" b="0" dirty="0"/>
              </a:p>
              <a:p>
                <a:r>
                  <a:rPr lang="tr-TR" dirty="0" err="1"/>
                  <a:t>Dağılımsal</a:t>
                </a:r>
                <a:r>
                  <a:rPr lang="tr-TR" dirty="0"/>
                  <a:t> yakınsama (in </a:t>
                </a:r>
                <a:r>
                  <a:rPr lang="tr-TR" dirty="0" err="1"/>
                  <a:t>distribution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tr-TR" dirty="0"/>
                  <a:t> (süreklilik noktalarında)</a:t>
                </a:r>
              </a:p>
              <a:p>
                <a:pPr lvl="2"/>
                <a:r>
                  <a:rPr lang="tr-TR" dirty="0"/>
                  <a:t>Karakteristik fonksiyon kullanılabilir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2.6:  Aşağıdaki önermeler eşdeğerdir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Her sürekli f için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ℜ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b="0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2.7 (ispat sf. 49-50)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 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.,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</m:oMath>
                </a14:m>
                <a:endParaRPr lang="tr-TR" b="0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904"/>
                <a:ext cx="7886700" cy="5917095"/>
              </a:xfrm>
              <a:blipFill>
                <a:blip r:embed="rId2"/>
                <a:stretch>
                  <a:fillRect l="-850" t="-206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730" y="2933733"/>
            <a:ext cx="2936185" cy="18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38" y="518172"/>
            <a:ext cx="7685129" cy="88916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61" y="3295855"/>
            <a:ext cx="7392237" cy="135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6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2"/>
            <a:ext cx="7886700" cy="774561"/>
          </a:xfrm>
        </p:spPr>
        <p:txBody>
          <a:bodyPr/>
          <a:lstStyle/>
          <a:p>
            <a:r>
              <a:rPr lang="tr-TR" dirty="0"/>
              <a:t>2.2: </a:t>
            </a:r>
            <a:r>
              <a:rPr lang="tr-TR" dirty="0" err="1"/>
              <a:t>Cauchy</a:t>
            </a:r>
            <a:r>
              <a:rPr lang="tr-TR" dirty="0"/>
              <a:t> Kriteri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904"/>
                <a:ext cx="7886700" cy="591709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Proposition 2.8: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Gauss </a:t>
                </a:r>
                <a:r>
                  <a:rPr lang="tr-TR" dirty="0" err="1"/>
                  <a:t>r.d</a:t>
                </a:r>
                <a:r>
                  <a:rPr lang="tr-TR" dirty="0"/>
                  <a:t>.,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(herhangi bir şekilde)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tr-TR" dirty="0"/>
                  <a:t>’da bir Gauss r.d.’</a:t>
                </a:r>
                <a:r>
                  <a:rPr lang="tr-TR" dirty="0" err="1"/>
                  <a:t>dir</a:t>
                </a:r>
                <a:r>
                  <a:rPr lang="tr-TR" dirty="0"/>
                  <a:t>.</a:t>
                </a:r>
              </a:p>
              <a:p>
                <a:pPr lvl="1"/>
                <a:r>
                  <a:rPr lang="tr-TR" dirty="0"/>
                  <a:t>İspat </a:t>
                </a:r>
                <a:r>
                  <a:rPr lang="tr-TR" dirty="0" err="1"/>
                  <a:t>sf</a:t>
                </a:r>
                <a:r>
                  <a:rPr lang="tr-TR" dirty="0"/>
                  <a:t> 53’de (</a:t>
                </a:r>
                <a:r>
                  <a:rPr lang="tr-TR" dirty="0" err="1"/>
                  <a:t>convergence</a:t>
                </a:r>
                <a:r>
                  <a:rPr lang="tr-TR" dirty="0"/>
                  <a:t> in </a:t>
                </a:r>
                <a:r>
                  <a:rPr lang="tr-TR" dirty="0" err="1"/>
                  <a:t>distribution</a:t>
                </a:r>
                <a:r>
                  <a:rPr lang="tr-TR" dirty="0"/>
                  <a:t>)</a:t>
                </a:r>
              </a:p>
              <a:p>
                <a:r>
                  <a:rPr lang="tr-TR" dirty="0"/>
                  <a:t> 2.2 </a:t>
                </a:r>
                <a:r>
                  <a:rPr lang="tr-TR" dirty="0" err="1"/>
                  <a:t>Cauchy</a:t>
                </a:r>
                <a:r>
                  <a:rPr lang="tr-TR" dirty="0"/>
                  <a:t> Kriteri</a:t>
                </a:r>
              </a:p>
              <a:p>
                <a:pPr lvl="1"/>
                <a:r>
                  <a:rPr lang="tr-TR" dirty="0"/>
                  <a:t>Limit değerini bilemesek bile bir yere yakınsadığını bilebilmek önemlidir</a:t>
                </a:r>
              </a:p>
              <a:p>
                <a:pPr lvl="2"/>
                <a:r>
                  <a:rPr lang="tr-TR" dirty="0" err="1"/>
                  <a:t>Deterministik</a:t>
                </a:r>
                <a:r>
                  <a:rPr lang="tr-TR" dirty="0"/>
                  <a:t> </a:t>
                </a:r>
                <a:r>
                  <a:rPr lang="tr-TR" dirty="0" err="1"/>
                  <a:t>Cauchy</a:t>
                </a:r>
                <a:r>
                  <a:rPr lang="tr-TR" dirty="0"/>
                  <a:t> dizisi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2.9</a:t>
                </a:r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fun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b="0" dirty="0"/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ve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İspat sf. 55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904"/>
                <a:ext cx="7886700" cy="5917096"/>
              </a:xfrm>
              <a:blipFill>
                <a:blip r:embed="rId2"/>
                <a:stretch>
                  <a:fillRect l="-1391" t="-226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7499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12374"/>
            <a:ext cx="7886700" cy="637195"/>
          </a:xfrm>
        </p:spPr>
        <p:txBody>
          <a:bodyPr>
            <a:normAutofit fontScale="90000"/>
          </a:bodyPr>
          <a:lstStyle/>
          <a:p>
            <a:r>
              <a:rPr lang="tr-TR" dirty="0"/>
              <a:t>2.2 </a:t>
            </a:r>
            <a:r>
              <a:rPr lang="tr-TR" dirty="0" err="1"/>
              <a:t>Cauchy</a:t>
            </a:r>
            <a:r>
              <a:rPr lang="tr-TR" dirty="0"/>
              <a:t> Kriteri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14401"/>
                <a:ext cx="7886700" cy="3921370"/>
              </a:xfrm>
            </p:spPr>
            <p:txBody>
              <a:bodyPr/>
              <a:lstStyle/>
              <a:p>
                <a:r>
                  <a:rPr lang="tr-TR" dirty="0"/>
                  <a:t>Proposition 2.11: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 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⇔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&lt;∞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.  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 err="1"/>
                  <a:t>Corollary</a:t>
                </a:r>
                <a:r>
                  <a:rPr lang="tr-TR" dirty="0"/>
                  <a:t> 2.12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</m:oMath>
                </a14:m>
                <a:endParaRPr lang="tr-TR" b="0" dirty="0"/>
              </a:p>
              <a:p>
                <a:r>
                  <a:rPr lang="tr-TR" dirty="0" err="1"/>
                  <a:t>Corollary</a:t>
                </a:r>
                <a:r>
                  <a:rPr lang="tr-TR" dirty="0"/>
                  <a:t> 2.13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14401"/>
                <a:ext cx="7886700" cy="3921370"/>
              </a:xfrm>
              <a:blipFill>
                <a:blip r:embed="rId2"/>
                <a:stretch>
                  <a:fillRect l="-1391" t="-248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68" y="5037995"/>
            <a:ext cx="7058101" cy="178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3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2"/>
            <a:ext cx="7886700" cy="774561"/>
          </a:xfrm>
        </p:spPr>
        <p:txBody>
          <a:bodyPr>
            <a:normAutofit fontScale="90000"/>
          </a:bodyPr>
          <a:lstStyle/>
          <a:p>
            <a:r>
              <a:rPr lang="tr-TR" dirty="0"/>
              <a:t>2.3: Rastgele Değişkenlerin Toplamları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93913"/>
                <a:ext cx="7886700" cy="572341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Taylor: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tr-TR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′′(0)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Lemma</a:t>
                </a:r>
                <a:r>
                  <a:rPr lang="tr-TR" dirty="0"/>
                  <a:t> 2.14: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tr-TR" dirty="0"/>
                  <a:t> limiti z olan </a:t>
                </a:r>
                <a:r>
                  <a:rPr lang="tr-TR" dirty="0" err="1"/>
                  <a:t>gerçel</a:t>
                </a:r>
                <a:r>
                  <a:rPr lang="tr-TR" dirty="0"/>
                  <a:t> veya karmaşık sayı dizisi. O halde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groupChr>
                      <m:groupChrPr>
                        <m:chr m:val="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e>
                    </m:groupCh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2.15: </a:t>
                </a:r>
                <a:r>
                  <a:rPr lang="tr-TR" dirty="0" err="1"/>
                  <a:t>Law</a:t>
                </a:r>
                <a:r>
                  <a:rPr lang="tr-TR" dirty="0"/>
                  <a:t> of </a:t>
                </a:r>
                <a:r>
                  <a:rPr lang="tr-TR" dirty="0" err="1"/>
                  <a:t>large</a:t>
                </a:r>
                <a:r>
                  <a:rPr lang="tr-TR" dirty="0"/>
                  <a:t> </a:t>
                </a:r>
                <a:r>
                  <a:rPr lang="tr-TR" dirty="0" err="1"/>
                  <a:t>Numbers</a:t>
                </a:r>
                <a:r>
                  <a:rPr lang="tr-TR" dirty="0"/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dirty="0"/>
                  <a:t> her biri sonlu ortalamaya (m) sahip r.d.’</a:t>
                </a:r>
                <a:r>
                  <a:rPr lang="tr-TR" dirty="0" err="1"/>
                  <a:t>ler</a:t>
                </a:r>
                <a:r>
                  <a:rPr lang="tr-TR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)&lt;∞ </m:t>
                    </m:r>
                  </m:oMath>
                </a14:m>
                <a:r>
                  <a:rPr lang="tr-TR" b="0" dirty="0"/>
                  <a:t>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𝑙𝑒𝑟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b="0" dirty="0"/>
                  <a:t>ilintisiz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groupChr>
                      <m:groupChrPr>
                        <m:chr m:val="→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 (aynı zaman da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  )</a:t>
                </a:r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)&lt;∞ </m:t>
                    </m:r>
                  </m:oMath>
                </a14:m>
                <a:r>
                  <a:rPr lang="tr-TR" dirty="0"/>
                  <a:t>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i="1">
                        <a:latin typeface="Cambria Math" panose="02040503050406030204" pitchFamily="18" charset="0"/>
                      </a:rPr>
                      <m:t>𝑙𝑒𝑟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 err="1"/>
                  <a:t>i.i.d</a:t>
                </a:r>
                <a:r>
                  <a:rPr lang="tr-TR" dirty="0"/>
                  <a:t>. 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weak</a:t>
                </a:r>
                <a:r>
                  <a:rPr lang="tr-TR" dirty="0"/>
                  <a:t> </a:t>
                </a:r>
                <a:r>
                  <a:rPr lang="tr-TR" dirty="0" err="1"/>
                  <a:t>law</a:t>
                </a:r>
                <a:r>
                  <a:rPr lang="tr-TR" dirty="0"/>
                  <a:t> of </a:t>
                </a:r>
                <a:r>
                  <a:rPr lang="tr-TR" dirty="0" err="1"/>
                  <a:t>large</a:t>
                </a:r>
                <a:r>
                  <a:rPr lang="tr-TR" dirty="0"/>
                  <a:t> </a:t>
                </a:r>
                <a:r>
                  <a:rPr lang="tr-TR" dirty="0" err="1"/>
                  <a:t>numbers</a:t>
                </a:r>
                <a:r>
                  <a:rPr lang="tr-TR" dirty="0"/>
                  <a:t>)</a:t>
                </a:r>
              </a:p>
              <a:p>
                <a:pPr marL="914400" lvl="1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)&lt;∞ </m:t>
                    </m:r>
                  </m:oMath>
                </a14:m>
                <a:r>
                  <a:rPr lang="tr-TR" dirty="0"/>
                  <a:t>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i="1">
                        <a:latin typeface="Cambria Math" panose="02040503050406030204" pitchFamily="18" charset="0"/>
                      </a:rPr>
                      <m:t>𝑙𝑒𝑟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 err="1"/>
                  <a:t>i.i.d</a:t>
                </a:r>
                <a:r>
                  <a:rPr lang="tr-TR" dirty="0"/>
                  <a:t>. ve ayrıca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tr-TR" dirty="0"/>
                  <a:t> 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groupChr>
                      <m:groupChrPr>
                        <m:chr m:val="→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strong</a:t>
                </a:r>
                <a:r>
                  <a:rPr lang="tr-TR" dirty="0"/>
                  <a:t> </a:t>
                </a:r>
                <a:r>
                  <a:rPr lang="tr-TR" dirty="0" err="1"/>
                  <a:t>law</a:t>
                </a:r>
                <a:r>
                  <a:rPr lang="tr-TR" dirty="0"/>
                  <a:t> of </a:t>
                </a:r>
                <a:r>
                  <a:rPr lang="tr-TR" dirty="0" err="1"/>
                  <a:t>large</a:t>
                </a:r>
                <a:r>
                  <a:rPr lang="tr-TR" dirty="0"/>
                  <a:t> </a:t>
                </a:r>
                <a:r>
                  <a:rPr lang="tr-TR" dirty="0" err="1"/>
                  <a:t>numbers</a:t>
                </a:r>
                <a:r>
                  <a:rPr lang="tr-TR" dirty="0"/>
                  <a:t>)</a:t>
                </a:r>
              </a:p>
              <a:p>
                <a:r>
                  <a:rPr lang="tr-TR" dirty="0"/>
                  <a:t>Merkezi Limit Teoremi</a:t>
                </a:r>
              </a:p>
              <a:p>
                <a:pPr lvl="1"/>
                <a:r>
                  <a:rPr lang="tr-TR" dirty="0" err="1"/>
                  <a:t>Proposition</a:t>
                </a:r>
                <a:r>
                  <a:rPr lang="tr-TR" dirty="0"/>
                  <a:t> 2.16: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i.i.d</a:t>
                </a:r>
                <a:r>
                  <a:rPr lang="tr-TR" dirty="0"/>
                  <a:t>. Ortalama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varyans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(n sonsuza giderken)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93913"/>
                <a:ext cx="7886700" cy="5723410"/>
              </a:xfrm>
              <a:blipFill>
                <a:blip r:embed="rId2"/>
                <a:stretch>
                  <a:fillRect l="-1005" t="-2449" b="-31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447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54778"/>
            <a:ext cx="7886700" cy="721551"/>
          </a:xfrm>
        </p:spPr>
        <p:txBody>
          <a:bodyPr>
            <a:noAutofit/>
          </a:bodyPr>
          <a:lstStyle/>
          <a:p>
            <a:r>
              <a:rPr lang="tr-TR" sz="3200" dirty="0"/>
              <a:t>2.4: İçbükey Fonksiyonlar ve </a:t>
            </a:r>
            <a:r>
              <a:rPr lang="tr-TR" sz="3200" dirty="0" err="1"/>
              <a:t>Jensen</a:t>
            </a:r>
            <a:r>
              <a:rPr lang="tr-TR" sz="3200" dirty="0"/>
              <a:t> Teoremi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93913"/>
                <a:ext cx="7886700" cy="5088834"/>
              </a:xfrm>
            </p:spPr>
            <p:txBody>
              <a:bodyPr/>
              <a:lstStyle/>
              <a:p>
                <a:r>
                  <a:rPr lang="tr-TR" dirty="0"/>
                  <a:t>İçbükeylik tanımı: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2.17: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/>
                  <a:t>f türevi alınabilir ise 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ç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𝑘𝑒𝑦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𝑎𝑧𝑎𝑙𝑚𝑎𝑦𝑎𝑛</m:t>
                    </m:r>
                  </m:oMath>
                </a14:m>
                <a:endParaRPr lang="tr-TR" dirty="0"/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/>
                  <a:t>f iki defa türevi alınabilir ise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ç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𝑘𝑒𝑦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⇔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tr-TR" dirty="0"/>
              </a:p>
              <a:p>
                <a:r>
                  <a:rPr lang="tr-TR" dirty="0"/>
                  <a:t>Teorem 2.17: </a:t>
                </a:r>
                <a:r>
                  <a:rPr lang="tr-TR" dirty="0" err="1"/>
                  <a:t>Jensen</a:t>
                </a:r>
                <a:r>
                  <a:rPr lang="tr-TR" dirty="0"/>
                  <a:t> Eşitsizliği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tr-TR" dirty="0"/>
                  <a:t> iç bükey ve X </a:t>
                </a:r>
                <a:r>
                  <a:rPr lang="tr-TR" dirty="0" err="1"/>
                  <a:t>r.d</a:t>
                </a:r>
                <a:r>
                  <a:rPr lang="tr-TR" dirty="0"/>
                  <a:t> için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tr-TR" dirty="0"/>
                  <a:t> ise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iç bükey ise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tr-TR" dirty="0"/>
                  <a:t> dışbükeydir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93913"/>
                <a:ext cx="7886700" cy="5088834"/>
              </a:xfrm>
              <a:blipFill>
                <a:blip r:embed="rId2"/>
                <a:stretch>
                  <a:fillRect l="-1391" t="-191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23" y="3851874"/>
            <a:ext cx="2373600" cy="142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4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72363"/>
            <a:ext cx="7886700" cy="633246"/>
          </a:xfrm>
        </p:spPr>
        <p:txBody>
          <a:bodyPr>
            <a:normAutofit/>
          </a:bodyPr>
          <a:lstStyle/>
          <a:p>
            <a:r>
              <a:rPr lang="tr-TR" sz="3600" dirty="0"/>
              <a:t>2.4: </a:t>
            </a:r>
            <a:r>
              <a:rPr lang="tr-TR" sz="3600" dirty="0" err="1"/>
              <a:t>Chernoff</a:t>
            </a:r>
            <a:r>
              <a:rPr lang="tr-TR" sz="3600" dirty="0"/>
              <a:t> Sınırı ve Büyük Sapmalar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93913"/>
                <a:ext cx="7886700" cy="5354133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,..,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i.i.d</a:t>
                </a:r>
                <a:r>
                  <a:rPr lang="tr-TR" dirty="0"/>
                  <a:t>.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tr-TR" dirty="0"/>
                  <a:t> (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tr-TR" dirty="0"/>
                  <a:t> için)</a:t>
                </a:r>
              </a:p>
              <a:p>
                <a:r>
                  <a:rPr lang="tr-TR" dirty="0"/>
                  <a:t>Büyük sapmalar 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tr-TR" dirty="0"/>
                  <a:t> ne kadar hızla sıfıra gider?</a:t>
                </a:r>
              </a:p>
              <a:p>
                <a:pPr lvl="1"/>
                <a:r>
                  <a:rPr lang="tr-TR" dirty="0"/>
                  <a:t>Moment üreteç fonksiyonu: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𝑀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Log</a:t>
                </a:r>
                <a:r>
                  <a:rPr lang="tr-TR" dirty="0"/>
                  <a:t> moment üreteç fonksiyonu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Chernoff</a:t>
                </a:r>
                <a:r>
                  <a:rPr lang="tr-TR" dirty="0"/>
                  <a:t> üst sınırı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tr-TR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−∞&lt;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&lt;∞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Theorem</a:t>
                </a:r>
                <a:r>
                  <a:rPr lang="tr-TR" dirty="0"/>
                  <a:t> 2.19:  </a:t>
                </a:r>
                <a:r>
                  <a:rPr lang="tr-TR" dirty="0" err="1"/>
                  <a:t>Cramer</a:t>
                </a:r>
                <a:r>
                  <a:rPr lang="tr-TR" dirty="0"/>
                  <a:t> teoremi: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&gt;0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ç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 ∃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tr-TR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𝑑𝑎</m:t>
                        </m:r>
                      </m:e>
                    </m:d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𝑛𝑙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𝑑𝑎</m:t>
                    </m:r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93913"/>
                <a:ext cx="7886700" cy="5354133"/>
              </a:xfrm>
              <a:blipFill>
                <a:blip r:embed="rId2"/>
                <a:stretch>
                  <a:fillRect l="-1391" t="-79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1094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636588"/>
          </a:xfrm>
        </p:spPr>
        <p:txBody>
          <a:bodyPr>
            <a:normAutofit fontScale="90000"/>
          </a:bodyPr>
          <a:lstStyle/>
          <a:p>
            <a:r>
              <a:rPr lang="tr-TR" dirty="0"/>
              <a:t>2.4 </a:t>
            </a:r>
            <a:r>
              <a:rPr lang="tr-TR" dirty="0" err="1"/>
              <a:t>Chernoff</a:t>
            </a:r>
            <a:r>
              <a:rPr lang="tr-TR" dirty="0"/>
              <a:t> Sınırı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53" y="3850224"/>
            <a:ext cx="8029501" cy="162177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5" y="1304319"/>
            <a:ext cx="6904383" cy="121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64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4334</TotalTime>
  <Words>77</Words>
  <Application>Microsoft Office PowerPoint</Application>
  <PresentationFormat>Ekran Gösterisi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Teması</vt:lpstr>
      <vt:lpstr>ELE 574:  RASTGELE SÜREÇLER</vt:lpstr>
      <vt:lpstr>2.1: Dört Yakınsama Tanımı</vt:lpstr>
      <vt:lpstr>PowerPoint Sunusu</vt:lpstr>
      <vt:lpstr>2.1: Dört Yakınsama Tanımı</vt:lpstr>
      <vt:lpstr>PowerPoint Sunusu</vt:lpstr>
      <vt:lpstr>PowerPoint Sunusu</vt:lpstr>
      <vt:lpstr>2.1: Dört Yakınsama Tanımı</vt:lpstr>
      <vt:lpstr>PowerPoint Sunusu</vt:lpstr>
      <vt:lpstr>2.2: Cauchy Kriteri</vt:lpstr>
      <vt:lpstr>2.2 Cauchy Kriteri</vt:lpstr>
      <vt:lpstr>2.3: Rastgele Değişkenlerin Toplamları</vt:lpstr>
      <vt:lpstr>2.4: İçbükey Fonksiyonlar ve Jensen Teoremi</vt:lpstr>
      <vt:lpstr>2.4: Chernoff Sınırı ve Büyük Sapmalar</vt:lpstr>
      <vt:lpstr>2.4 Chernoff Sınırı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574:  RASTGELE SÜREÇLER</dc:title>
  <dc:creator>samsung</dc:creator>
  <cp:lastModifiedBy>Tolga Girici</cp:lastModifiedBy>
  <cp:revision>47</cp:revision>
  <cp:lastPrinted>2016-10-02T12:21:52Z</cp:lastPrinted>
  <dcterms:created xsi:type="dcterms:W3CDTF">2016-06-26T08:06:16Z</dcterms:created>
  <dcterms:modified xsi:type="dcterms:W3CDTF">2016-10-03T05:50:45Z</dcterms:modified>
</cp:coreProperties>
</file>