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8" r:id="rId14"/>
    <p:sldId id="269" r:id="rId15"/>
    <p:sldId id="270" r:id="rId16"/>
    <p:sldId id="275" r:id="rId17"/>
    <p:sldId id="271" r:id="rId18"/>
    <p:sldId id="272" r:id="rId19"/>
    <p:sldId id="273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66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4745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528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229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530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5753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316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071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6410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325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912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47307-3A47-460A-95EE-2446D114C024}" type="datetimeFigureOut">
              <a:rPr lang="tr-TR" smtClean="0"/>
              <a:t>23.9.2016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B52CC-B48F-4E2A-8AC4-06946A4BF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300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ELE 574 </a:t>
            </a:r>
            <a:br>
              <a:rPr lang="tr-TR" dirty="0"/>
            </a:br>
            <a:r>
              <a:rPr lang="tr-TR" dirty="0"/>
              <a:t>RASTGELE SÜREÇLER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Konu 1:  Olasılık ve Rastgele Değişkenler Tekrarı</a:t>
            </a:r>
          </a:p>
        </p:txBody>
      </p:sp>
    </p:spTree>
    <p:extLst>
      <p:ext uri="{BB962C8B-B14F-4D97-AF65-F5344CB8AC3E}">
        <p14:creationId xmlns:p14="http://schemas.microsoft.com/office/powerpoint/2010/main" val="3879537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300"/>
          </a:xfrm>
        </p:spPr>
        <p:txBody>
          <a:bodyPr/>
          <a:lstStyle/>
          <a:p>
            <a:r>
              <a:rPr lang="tr-TR" dirty="0"/>
              <a:t>Olasılık Kuramı ve Aksiyomlar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/>
                  <a:t>Olasılık Uzayı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ℱ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:r>
                  <a:rPr lang="tr-TR" dirty="0"/>
                  <a:t>Örnek uzay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tr-TR" dirty="0"/>
                  <a:t>), Çıktı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:r>
                  <a:rPr lang="tr-TR" dirty="0"/>
                  <a:t>Olaylar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tr-TR" dirty="0"/>
                  <a:t>)  :  Örnek uzayın altkümeleri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ℱ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: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tr-TR" dirty="0"/>
                  <a:t> </a:t>
                </a:r>
                <a:r>
                  <a:rPr lang="tr-TR" dirty="0" err="1"/>
                  <a:t>cebiri</a:t>
                </a:r>
                <a:r>
                  <a:rPr lang="tr-TR" dirty="0"/>
                  <a:t> (3 şartı var)</a:t>
                </a:r>
              </a:p>
              <a:p>
                <a:pPr lvl="1"/>
                <a:r>
                  <a:rPr lang="tr-TR" dirty="0"/>
                  <a:t>Ayrık (bağdaşmaz) olaylar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∩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endParaRPr lang="tr-TR" dirty="0"/>
              </a:p>
              <a:p>
                <a:r>
                  <a:rPr lang="tr-TR" dirty="0"/>
                  <a:t>P(A) olasılık ölçümü (</a:t>
                </a:r>
                <a:r>
                  <a:rPr lang="tr-TR" dirty="0" err="1"/>
                  <a:t>measure</a:t>
                </a:r>
                <a:r>
                  <a:rPr lang="tr-TR" dirty="0"/>
                  <a:t>) aksiyomları</a:t>
                </a:r>
              </a:p>
              <a:p>
                <a:pPr lvl="1"/>
                <a:r>
                  <a:rPr lang="tr-TR" dirty="0"/>
                  <a:t>P.1: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≥0,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ℱ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P.2: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=∅→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P.3: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tr-TR" dirty="0"/>
              </a:p>
              <a:p>
                <a:r>
                  <a:rPr lang="tr-TR" dirty="0"/>
                  <a:t>Aksiyomların ima ettiği özellikler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𝐴𝐵𝐶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  <a:blipFill>
                <a:blip r:embed="rId2"/>
                <a:stretch>
                  <a:fillRect l="-1159" t="-2825" b="-146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etin kutusu 3"/>
          <p:cNvSpPr txBox="1"/>
          <p:nvPr/>
        </p:nvSpPr>
        <p:spPr>
          <a:xfrm>
            <a:off x="4114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4114800" y="2975113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0802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83" y="292190"/>
            <a:ext cx="8336634" cy="70345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83" y="2177320"/>
            <a:ext cx="8151104" cy="1465319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5" y="4226033"/>
            <a:ext cx="8155872" cy="1279141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45" y="5755668"/>
            <a:ext cx="7983515" cy="81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69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43" y="2316344"/>
            <a:ext cx="8190859" cy="180301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43" y="385212"/>
            <a:ext cx="8048074" cy="1241365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756" y="4481677"/>
            <a:ext cx="2076992" cy="199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55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300"/>
          </a:xfrm>
        </p:spPr>
        <p:txBody>
          <a:bodyPr/>
          <a:lstStyle/>
          <a:p>
            <a:r>
              <a:rPr lang="tr-TR" dirty="0"/>
              <a:t>Bağımsızlık ve Koşullu Olasılık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dirty="0"/>
                  <a:t>Tanım: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/>
                  <a:t> olaylarının bağımsız olmasının şartı: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≥1,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𝑣𝑒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,≤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≤…≤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ç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r>
                  <a:rPr lang="tr-TR" dirty="0"/>
                  <a:t> olmasıdır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=3 </m:t>
                    </m:r>
                  </m:oMath>
                </a14:m>
                <a:r>
                  <a:rPr lang="tr-TR" dirty="0"/>
                  <a:t>için örnek: </a:t>
                </a:r>
              </a:p>
              <a:p>
                <a:pPr lvl="1"/>
                <a:r>
                  <a:rPr lang="tr-TR" dirty="0"/>
                  <a:t>adet eşitliğin sağlanması gerekiyor</a:t>
                </a:r>
              </a:p>
              <a:p>
                <a:r>
                  <a:rPr lang="tr-TR" dirty="0"/>
                  <a:t>N olayın bağımsızlığı için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 −1</m:t>
                    </m:r>
                  </m:oMath>
                </a14:m>
                <a:r>
                  <a:rPr lang="tr-TR" dirty="0"/>
                  <a:t>  adet şart sağlanmalıdır</a:t>
                </a:r>
              </a:p>
              <a:p>
                <a:r>
                  <a:rPr lang="tr-TR" dirty="0"/>
                  <a:t>Tanım: İkili bağımsızlık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tr-TR" dirty="0"/>
                  <a:t> eşitliğin sağlanması gerekiyor.</a:t>
                </a:r>
              </a:p>
              <a:p>
                <a:r>
                  <a:rPr lang="tr-TR" dirty="0"/>
                  <a:t>Koşullu olasılık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tr-TR" dirty="0"/>
                  <a:t> koşullu olasılığı da P1,P2,P3 aksiyomlarını sağlar.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bağımsız ise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tr-TR" dirty="0"/>
                  <a:t> de bağımsızdır.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  <a:blipFill>
                <a:blip r:embed="rId2"/>
                <a:stretch>
                  <a:fillRect l="-1159" t="-2260" r="-15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5768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300"/>
          </a:xfrm>
        </p:spPr>
        <p:txBody>
          <a:bodyPr/>
          <a:lstStyle/>
          <a:p>
            <a:r>
              <a:rPr lang="tr-TR" dirty="0"/>
              <a:t>Bağımsızlık ve Koşullu Olasılık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8356" y="1073427"/>
                <a:ext cx="8466993" cy="5309788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/>
                  <a:t>Bölüntü (</a:t>
                </a:r>
                <a:r>
                  <a:rPr lang="tr-TR" dirty="0" err="1"/>
                  <a:t>Partition</a:t>
                </a:r>
                <a:r>
                  <a:rPr lang="tr-TR" dirty="0"/>
                  <a:t>):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∩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=∅∀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∪…∪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1=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r>
                  <a:rPr lang="tr-TR" dirty="0"/>
                  <a:t>Toplam Olasılık Kuralı: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+…+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Böl ve yönet</a:t>
                </a:r>
              </a:p>
              <a:p>
                <a:r>
                  <a:rPr lang="tr-TR" dirty="0" err="1"/>
                  <a:t>Bayes</a:t>
                </a:r>
                <a:r>
                  <a:rPr lang="tr-TR" dirty="0"/>
                  <a:t> Kuralı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+…+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Bulmak istediğimiz şeyi bildiklerimiz cinsinden yazıyoruz</a:t>
                </a:r>
              </a:p>
              <a:p>
                <a:r>
                  <a:rPr lang="tr-TR" dirty="0" err="1"/>
                  <a:t>Infinitely</a:t>
                </a:r>
                <a:r>
                  <a:rPr lang="tr-TR" dirty="0"/>
                  <a:t> </a:t>
                </a:r>
                <a:r>
                  <a:rPr lang="tr-TR" dirty="0" err="1"/>
                  <a:t>often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infinitely</m:t>
                        </m:r>
                        <m:r>
                          <m:rPr>
                            <m:nor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often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∩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≥1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∪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r>
                  <a:rPr lang="tr-TR" dirty="0" err="1"/>
                  <a:t>Borel</a:t>
                </a:r>
                <a:r>
                  <a:rPr lang="tr-TR" dirty="0"/>
                  <a:t> </a:t>
                </a:r>
                <a:r>
                  <a:rPr lang="tr-TR" dirty="0" err="1"/>
                  <a:t>Cantelli</a:t>
                </a:r>
                <a:r>
                  <a:rPr lang="tr-TR" dirty="0"/>
                  <a:t> </a:t>
                </a:r>
                <a:r>
                  <a:rPr lang="tr-TR" dirty="0" err="1"/>
                  <a:t>Lemma</a:t>
                </a:r>
                <a:r>
                  <a:rPr lang="tr-TR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tr-TR" dirty="0"/>
                  <a:t> bir dizi olay,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&lt;∞→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infinitely</m:t>
                        </m:r>
                        <m:r>
                          <m:rPr>
                            <m:nor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often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∞</m:t>
                    </m:r>
                    <m:r>
                      <m:rPr>
                        <m:nor/>
                      </m:rPr>
                      <a:rPr lang="tr-T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tr-TR" b="0" i="0" smtClean="0">
                        <a:latin typeface="Cambria Math" panose="02040503050406030204" pitchFamily="18" charset="0"/>
                      </a:rPr>
                      <m:t>ve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,…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ba</m:t>
                    </m:r>
                    <m:r>
                      <a:rPr lang="tr-TR" b="0" i="0" smtClean="0">
                        <a:latin typeface="Cambria Math" panose="02040503050406030204" pitchFamily="18" charset="0"/>
                      </a:rPr>
                      <m:t>ğı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ms</m:t>
                    </m:r>
                    <m:r>
                      <a:rPr lang="tr-TR" b="0" i="0" smtClean="0">
                        <a:latin typeface="Cambria Math" panose="02040503050406030204" pitchFamily="18" charset="0"/>
                      </a:rPr>
                      <m:t>ı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z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𝑖𝑛𝑓𝑖𝑛𝑖𝑡𝑒𝑙𝑦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𝑜𝑓𝑡𝑒𝑛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tr-TR" dirty="0"/>
              </a:p>
              <a:p>
                <a:pPr lvl="1"/>
                <a:endParaRPr lang="tr-TR" dirty="0"/>
              </a:p>
              <a:p>
                <a:pPr lvl="1"/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356" y="1073427"/>
                <a:ext cx="8466993" cy="5309788"/>
              </a:xfrm>
              <a:blipFill>
                <a:blip r:embed="rId2"/>
                <a:stretch>
                  <a:fillRect l="-1008" t="-2181" b="-1274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538" y="2938223"/>
            <a:ext cx="2331462" cy="127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95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14" y="2762670"/>
            <a:ext cx="7648908" cy="3912531"/>
          </a:xfrm>
          <a:prstGeom prst="rect">
            <a:avLst/>
          </a:prstGeo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39024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628650" y="1046922"/>
            <a:ext cx="7886700" cy="1424201"/>
          </a:xfrm>
        </p:spPr>
        <p:txBody>
          <a:bodyPr/>
          <a:lstStyle/>
          <a:p>
            <a:r>
              <a:rPr lang="tr-TR" dirty="0" err="1"/>
              <a:t>Borel</a:t>
            </a:r>
            <a:r>
              <a:rPr lang="tr-TR" dirty="0"/>
              <a:t> kümesi : Sadece açık veya sadece kapalı kümelerden sonlu sayıda birleşim, kesişim  işlemleriyle elde edilebilen küme</a:t>
            </a:r>
          </a:p>
        </p:txBody>
      </p:sp>
    </p:spTree>
    <p:extLst>
      <p:ext uri="{BB962C8B-B14F-4D97-AF65-F5344CB8AC3E}">
        <p14:creationId xmlns:p14="http://schemas.microsoft.com/office/powerpoint/2010/main" val="2907272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573" y="312117"/>
            <a:ext cx="7886700" cy="708300"/>
          </a:xfrm>
        </p:spPr>
        <p:txBody>
          <a:bodyPr/>
          <a:lstStyle/>
          <a:p>
            <a:r>
              <a:rPr lang="tr-TR" dirty="0"/>
              <a:t>1.3 </a:t>
            </a:r>
            <a:r>
              <a:rPr lang="tr-TR" dirty="0" err="1"/>
              <a:t>Olasılıksal</a:t>
            </a:r>
            <a:r>
              <a:rPr lang="tr-TR" dirty="0"/>
              <a:t> Dağılımlar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51573" y="1179442"/>
                <a:ext cx="7886700" cy="5605669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/>
                  <a:t>Toplamsal Dağılım Fonksiyonu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tr-TR" b="0" dirty="0"/>
              </a:p>
              <a:p>
                <a:pPr lvl="1"/>
                <a:r>
                  <a:rPr lang="tr-TR" dirty="0"/>
                  <a:t>X ayrık:  ör. Zar  (sayılabilir çoklukta örnek uzay)</a:t>
                </a:r>
              </a:p>
              <a:p>
                <a:pPr lvl="1"/>
                <a:r>
                  <a:rPr lang="tr-TR" dirty="0"/>
                  <a:t>X sürekli : ör. </a:t>
                </a:r>
                <a:r>
                  <a:rPr lang="tr-TR" dirty="0" err="1"/>
                  <a:t>Matlab</a:t>
                </a:r>
                <a:r>
                  <a:rPr lang="tr-TR" dirty="0"/>
                  <a:t> «</a:t>
                </a:r>
                <a:r>
                  <a:rPr lang="tr-TR" dirty="0" err="1"/>
                  <a:t>rand</a:t>
                </a:r>
                <a:r>
                  <a:rPr lang="tr-TR" dirty="0"/>
                  <a:t>»  (</a:t>
                </a:r>
                <a:r>
                  <a:rPr lang="tr-TR" dirty="0" err="1"/>
                  <a:t>Fig</a:t>
                </a:r>
                <a:r>
                  <a:rPr lang="tr-TR" dirty="0"/>
                  <a:t>. 1.4)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tr-TR" dirty="0"/>
                  <a:t> (sıçrama)</a:t>
                </a:r>
              </a:p>
              <a:p>
                <a:pPr lvl="1"/>
                <a:r>
                  <a:rPr lang="tr-TR" dirty="0"/>
                  <a:t>Herhangi bir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tr-TR" dirty="0"/>
                  <a:t>’</a:t>
                </a:r>
                <a:r>
                  <a:rPr lang="tr-TR" dirty="0" err="1"/>
                  <a:t>ler</a:t>
                </a:r>
                <a:r>
                  <a:rPr lang="tr-TR" dirty="0"/>
                  <a:t> kullanılarak yazılabilir</a:t>
                </a:r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1.4: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tr-TR" dirty="0"/>
                  <a:t> ancak aşağıdaki özellikleri sağladığında bir toplamsal dağılım fonksiyonudur</a:t>
                </a:r>
              </a:p>
              <a:p>
                <a:pPr lvl="1"/>
                <a:r>
                  <a:rPr lang="tr-TR" dirty="0"/>
                  <a:t>F.1: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tr-TR" dirty="0"/>
                  <a:t> azalmayan bir fonksiyondur</a:t>
                </a:r>
              </a:p>
              <a:p>
                <a:pPr lvl="1"/>
                <a:r>
                  <a:rPr lang="tr-TR" dirty="0"/>
                  <a:t>F.2: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lim</m:t>
                        </m:r>
                      </m:e>
                      <m:li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→∞</m:t>
                        </m:r>
                      </m:lim>
                    </m:limLow>
                    <m:r>
                      <a:rPr lang="tr-TR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=1⁡</m:t>
                    </m:r>
                    <m:limLow>
                      <m:limLow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lim</m:t>
                        </m:r>
                      </m:e>
                      <m:lim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→−∞</m:t>
                        </m:r>
                      </m:lim>
                    </m:limLow>
                    <m:r>
                      <a:rPr lang="tr-TR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F.3: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tr-TR" dirty="0"/>
                  <a:t> sağdan süreklidir</a:t>
                </a:r>
              </a:p>
              <a:p>
                <a:pPr lvl="1"/>
                <a:r>
                  <a:rPr lang="tr-TR" dirty="0"/>
                  <a:t>İspat: Sf. 10</a:t>
                </a:r>
              </a:p>
              <a:p>
                <a:r>
                  <a:rPr lang="tr-TR" dirty="0"/>
                  <a:t>Ayrık rastgele değişkenler</a:t>
                </a:r>
              </a:p>
              <a:p>
                <a:pPr lvl="1"/>
                <a:r>
                  <a:rPr lang="tr-TR" dirty="0"/>
                  <a:t>Örnek uzay sayılabilir çoklukta elemana sahip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tr-TR" dirty="0"/>
                  <a:t>=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nary>
                  </m:oMath>
                </a14:m>
                <a:r>
                  <a:rPr lang="tr-TR" dirty="0"/>
                  <a:t> 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1573" y="1179442"/>
                <a:ext cx="7886700" cy="5605669"/>
              </a:xfrm>
              <a:blipFill>
                <a:blip r:embed="rId2"/>
                <a:stretch>
                  <a:fillRect l="-1236" t="-2717" b="-728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630" y="4146736"/>
            <a:ext cx="1523069" cy="9499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502" y="344554"/>
            <a:ext cx="3336246" cy="136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300"/>
          </a:xfrm>
        </p:spPr>
        <p:txBody>
          <a:bodyPr>
            <a:normAutofit fontScale="90000"/>
          </a:bodyPr>
          <a:lstStyle/>
          <a:p>
            <a:r>
              <a:rPr lang="tr-TR" dirty="0"/>
              <a:t>1.4 Rastgele Değişkenin Fonksiyonları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tr-TR" dirty="0"/>
                  <a:t>Sürekli Rastgele Değişkenler</a:t>
                </a:r>
              </a:p>
              <a:p>
                <a:pPr lvl="1"/>
                <a:r>
                  <a:rPr lang="tr-TR" dirty="0"/>
                  <a:t>Örnek uzay sayılamaz çoklukta elemana sahip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𝑑𝑦</m:t>
                        </m:r>
                      </m:e>
                    </m:nary>
                  </m:oMath>
                </a14:m>
                <a:r>
                  <a:rPr lang="tr-TR" dirty="0"/>
                  <a:t> (olasılık yoğunluk fonksiyonu)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tr-TR" dirty="0"/>
              </a:p>
              <a:p>
                <a:r>
                  <a:rPr lang="tr-TR" dirty="0"/>
                  <a:t>Bir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tr-TR" dirty="0"/>
                  <a:t> rastgele değişkeninin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 fonksiyonunun dağılımı</a:t>
                </a:r>
              </a:p>
              <a:p>
                <a:r>
                  <a:rPr lang="tr-TR" dirty="0"/>
                  <a:t>Sürekli r.d.’</a:t>
                </a:r>
                <a:r>
                  <a:rPr lang="tr-TR" dirty="0" err="1"/>
                  <a:t>ler</a:t>
                </a:r>
                <a:r>
                  <a:rPr lang="tr-TR" dirty="0"/>
                  <a:t> için Prosedür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tr-TR" dirty="0"/>
                  <a:t> ve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tr-TR" dirty="0"/>
                  <a:t>’</a:t>
                </a:r>
                <a:r>
                  <a:rPr lang="tr-TR" dirty="0" err="1"/>
                  <a:t>nin</a:t>
                </a:r>
                <a:r>
                  <a:rPr lang="tr-TR" dirty="0"/>
                  <a:t> değer kümesini bul, g fonksiyonunu çiz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tr-TR" dirty="0"/>
                  <a:t>’</a:t>
                </a:r>
                <a:r>
                  <a:rPr lang="tr-TR" dirty="0" err="1"/>
                  <a:t>nin</a:t>
                </a:r>
                <a:r>
                  <a:rPr lang="tr-TR" dirty="0"/>
                  <a:t> </a:t>
                </a:r>
                <a:r>
                  <a:rPr lang="tr-TR" dirty="0" err="1"/>
                  <a:t>CDF’ini</a:t>
                </a:r>
                <a:r>
                  <a:rPr lang="tr-TR" dirty="0"/>
                  <a:t> bul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CDF’ten</a:t>
                </a:r>
                <a:r>
                  <a:rPr lang="tr-TR" dirty="0"/>
                  <a:t> </a:t>
                </a:r>
                <a:r>
                  <a:rPr lang="tr-TR" dirty="0" err="1"/>
                  <a:t>PDF’i</a:t>
                </a:r>
                <a:r>
                  <a:rPr lang="tr-TR" dirty="0"/>
                  <a:t> bul (türev alarak)</a:t>
                </a:r>
              </a:p>
              <a:p>
                <a:r>
                  <a:rPr lang="tr-TR" dirty="0"/>
                  <a:t>Ayrık r.d.’</a:t>
                </a:r>
                <a:r>
                  <a:rPr lang="tr-TR" dirty="0" err="1"/>
                  <a:t>ler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7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  <a:blipFill>
                <a:blip r:embed="rId2"/>
                <a:stretch>
                  <a:fillRect l="-1391" t="-2486" b="-915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8381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22" y="299647"/>
            <a:ext cx="8183231" cy="86654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33" y="2965000"/>
            <a:ext cx="6583855" cy="101169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409" y="2110350"/>
            <a:ext cx="2103286" cy="150178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371" y="5534759"/>
            <a:ext cx="6411577" cy="84063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409" y="3976692"/>
            <a:ext cx="2103286" cy="164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51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74" y="240345"/>
            <a:ext cx="8377777" cy="240581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74" y="3863597"/>
            <a:ext cx="7780043" cy="155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7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12119"/>
            <a:ext cx="7886700" cy="668544"/>
          </a:xfrm>
        </p:spPr>
        <p:txBody>
          <a:bodyPr>
            <a:normAutofit fontScale="90000"/>
          </a:bodyPr>
          <a:lstStyle/>
          <a:p>
            <a:r>
              <a:rPr lang="tr-TR" dirty="0"/>
              <a:t>Rastgele Sayıların Üretimi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98713"/>
                <a:ext cx="7886700" cy="2199862"/>
              </a:xfrm>
            </p:spPr>
            <p:txBody>
              <a:bodyPr/>
              <a:lstStyle/>
              <a:p>
                <a:r>
                  <a:rPr lang="tr-TR" dirty="0"/>
                  <a:t>F(x) </a:t>
                </a:r>
                <a:r>
                  <a:rPr lang="tr-TR" dirty="0" err="1"/>
                  <a:t>CDF’ine</a:t>
                </a:r>
                <a:r>
                  <a:rPr lang="tr-TR" dirty="0"/>
                  <a:t> sahip bir rastgele sayı üretmek</a:t>
                </a:r>
              </a:p>
              <a:p>
                <a:r>
                  <a:rPr lang="tr-TR" dirty="0"/>
                  <a:t>Önce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tr-TR" dirty="0"/>
                  <a:t> ters fonksiyonunu bul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tr-TR" dirty="0"/>
                  <a:t> rastgele sayısını üret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 sayısı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tr-TR" dirty="0"/>
                  <a:t> </a:t>
                </a:r>
                <a:r>
                  <a:rPr lang="tr-TR" dirty="0" err="1"/>
                  <a:t>CDF’ine</a:t>
                </a:r>
                <a:r>
                  <a:rPr lang="tr-TR" dirty="0"/>
                  <a:t> sahiptir.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98713"/>
                <a:ext cx="7886700" cy="2199862"/>
              </a:xfrm>
              <a:blipFill>
                <a:blip r:embed="rId2"/>
                <a:stretch>
                  <a:fillRect l="-1391" t="-443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498575"/>
            <a:ext cx="7544628" cy="80838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5075589"/>
            <a:ext cx="7585886" cy="62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68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300"/>
          </a:xfrm>
        </p:spPr>
        <p:txBody>
          <a:bodyPr/>
          <a:lstStyle/>
          <a:p>
            <a:r>
              <a:rPr lang="tr-TR" dirty="0"/>
              <a:t>1.5 Beklenen Değer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62658" y="1082984"/>
                <a:ext cx="7886700" cy="5775016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/>
                  <a:t>Expected </a:t>
                </a:r>
                <a:r>
                  <a:rPr lang="tr-TR" dirty="0" err="1"/>
                  <a:t>value</a:t>
                </a:r>
                <a:r>
                  <a:rPr lang="tr-TR" dirty="0"/>
                  <a:t>, </a:t>
                </a:r>
                <a:r>
                  <a:rPr lang="tr-TR" dirty="0" err="1"/>
                  <a:t>Mean</a:t>
                </a:r>
                <a:r>
                  <a:rPr lang="tr-TR" dirty="0"/>
                  <a:t>..Tanım</a:t>
                </a:r>
              </a:p>
              <a:p>
                <a:pPr lvl="1"/>
                <a:r>
                  <a:rPr lang="tr-TR" dirty="0"/>
                  <a:t>Ayrık: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Genel: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𝑥𝑑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Sürekli: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tr-TR" dirty="0"/>
              </a:p>
              <a:p>
                <a:r>
                  <a:rPr lang="tr-TR" dirty="0"/>
                  <a:t>Özellikler</a:t>
                </a:r>
              </a:p>
              <a:p>
                <a:pPr lvl="1"/>
                <a:r>
                  <a:rPr lang="tr-TR" dirty="0"/>
                  <a:t>E.1: </a:t>
                </a:r>
                <a:r>
                  <a:rPr lang="tr-TR" dirty="0" err="1"/>
                  <a:t>Doğrusallık</a:t>
                </a:r>
                <a:r>
                  <a:rPr lang="tr-TR" dirty="0"/>
                  <a:t>: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𝑐𝐸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E.2: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 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E.3: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E.4: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E.5: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𝑑𝐹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E.6: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r>
                  <a:rPr lang="tr-TR" dirty="0" err="1"/>
                  <a:t>Varyans</a:t>
                </a:r>
                <a:r>
                  <a:rPr lang="tr-TR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2658" y="1082984"/>
                <a:ext cx="7886700" cy="5775016"/>
              </a:xfrm>
              <a:blipFill>
                <a:blip r:embed="rId2"/>
                <a:stretch>
                  <a:fillRect l="-1083" t="-432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746" y="4690313"/>
            <a:ext cx="3534600" cy="142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30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300"/>
          </a:xfrm>
        </p:spPr>
        <p:txBody>
          <a:bodyPr/>
          <a:lstStyle/>
          <a:p>
            <a:r>
              <a:rPr lang="tr-TR" dirty="0"/>
              <a:t>1.5 Beklenen Değer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</p:spPr>
            <p:txBody>
              <a:bodyPr>
                <a:normAutofit/>
              </a:bodyPr>
              <a:lstStyle/>
              <a:p>
                <a:r>
                  <a:rPr lang="tr-TR" dirty="0"/>
                  <a:t>Markov Eşitsizliği (Y pozitif için)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tr-TR" dirty="0"/>
              </a:p>
              <a:p>
                <a:r>
                  <a:rPr lang="tr-TR" dirty="0" err="1"/>
                  <a:t>Chebyshev</a:t>
                </a:r>
                <a:r>
                  <a:rPr lang="tr-TR" dirty="0"/>
                  <a:t> Eşitsizliği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tr-TR" dirty="0"/>
              </a:p>
              <a:p>
                <a:r>
                  <a:rPr lang="tr-TR" dirty="0"/>
                  <a:t>Karakteristik fonksiyon (sürekli </a:t>
                </a:r>
                <a:r>
                  <a:rPr lang="tr-TR" dirty="0" err="1"/>
                  <a:t>r.d</a:t>
                </a:r>
                <a:r>
                  <a:rPr lang="tr-TR" dirty="0"/>
                  <a:t>. için)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𝑗𝑢𝑥</m:t>
                            </m:r>
                          </m:sup>
                        </m:s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𝑗𝑢𝑋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Pdf</a:t>
                </a:r>
                <a:r>
                  <a:rPr lang="tr-TR" dirty="0"/>
                  <a:t>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tr-TR" dirty="0"/>
                  <a:t> birebir eşleme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sup>
                    </m:sSub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dirty="0"/>
              </a:p>
              <a:p>
                <a:r>
                  <a:rPr lang="tr-TR" dirty="0"/>
                  <a:t> Z-dönüşümü (ayrık </a:t>
                </a:r>
                <a:r>
                  <a:rPr lang="tr-TR" dirty="0" err="1"/>
                  <a:t>r.d</a:t>
                </a:r>
                <a:r>
                  <a:rPr lang="tr-TR" dirty="0"/>
                  <a:t>. için)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  <a:blipFill>
                <a:blip r:embed="rId2"/>
                <a:stretch>
                  <a:fillRect l="-1391" t="-1808" b="-745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4451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300"/>
          </a:xfrm>
        </p:spPr>
        <p:txBody>
          <a:bodyPr/>
          <a:lstStyle/>
          <a:p>
            <a:r>
              <a:rPr lang="tr-TR" dirty="0"/>
              <a:t>1.6 Sıkça Kullanılan Dağılımlar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/>
                  <a:t>Bernoulli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𝐵𝑒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𝑝𝑧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Binom</a:t>
                </a:r>
                <a:r>
                  <a:rPr lang="tr-TR" dirty="0"/>
                  <a:t>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𝐵𝑖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, 0≤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𝑛𝑝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𝑝𝑧</m:t>
                            </m:r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tr-TR" dirty="0"/>
                  <a:t>  </a:t>
                </a:r>
              </a:p>
              <a:p>
                <a:r>
                  <a:rPr lang="tr-TR" dirty="0" err="1"/>
                  <a:t>Poisson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≥0,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</m:d>
                      </m:e>
                    </m:func>
                  </m:oMath>
                </a14:m>
                <a:endParaRPr lang="tr-TR" dirty="0"/>
              </a:p>
              <a:p>
                <a:pPr lvl="2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𝑃𝑜𝑖𝑠𝑠𝑜𝑛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lim</m:t>
                        </m:r>
                      </m:e>
                      <m:li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→0,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𝑛𝑝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lim>
                    </m:limLow>
                    <m:r>
                      <a:rPr lang="tr-TR" b="0" i="1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𝐵𝑖𝑛𝑜𝑚</m:t>
                    </m:r>
                  </m:oMath>
                </a14:m>
                <a:endParaRPr lang="tr-TR" dirty="0"/>
              </a:p>
              <a:p>
                <a:r>
                  <a:rPr lang="tr-TR" dirty="0"/>
                  <a:t>Geometrik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𝐺𝑒𝑜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0≤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 1,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𝑝𝑧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𝑝𝑧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Memoryless</a:t>
                </a:r>
                <a:r>
                  <a:rPr lang="tr-TR" dirty="0"/>
                  <a:t> (Hafızasız)</a:t>
                </a:r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  <a:blipFill>
                <a:blip r:embed="rId2"/>
                <a:stretch>
                  <a:fillRect l="-1159" t="-2825" b="-13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308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62526"/>
          </a:xfrm>
        </p:spPr>
        <p:txBody>
          <a:bodyPr>
            <a:normAutofit fontScale="90000"/>
          </a:bodyPr>
          <a:lstStyle/>
          <a:p>
            <a:r>
              <a:rPr lang="tr-TR" dirty="0"/>
              <a:t>1.6 Sıkça Kullanılan Dağılımlar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33670"/>
                <a:ext cx="7886700" cy="548640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/>
                  <a:t>Gauss (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p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num>
                              <m:den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tr-TR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𝑗𝑢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=1−</m:t>
                    </m:r>
                    <m:r>
                      <m:rPr>
                        <m:sty m:val="p"/>
                      </m:rPr>
                      <a:rPr lang="tr-TR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rad>
                          </m:den>
                        </m:f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Merkezi limit teoremi: </a:t>
                </a:r>
              </a:p>
              <a:p>
                <a:r>
                  <a:rPr lang="tr-TR" dirty="0" err="1"/>
                  <a:t>Üssel</a:t>
                </a:r>
                <a:r>
                  <a:rPr lang="tr-TR" dirty="0"/>
                  <a:t>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𝐸𝑥𝑝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tr-TR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≥0,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𝑗𝑢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tr-TR" b="0" dirty="0"/>
              </a:p>
              <a:p>
                <a:pPr lvl="1"/>
                <a:r>
                  <a:rPr lang="tr-TR" dirty="0"/>
                  <a:t>Hafızasızlık özelliği</a:t>
                </a:r>
              </a:p>
              <a:p>
                <a:r>
                  <a:rPr lang="tr-TR" dirty="0"/>
                  <a:t>Düzgün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𝑗𝑢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𝑗𝑢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𝑗𝑢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tr-TR" dirty="0"/>
                  <a:t> </a:t>
                </a:r>
              </a:p>
              <a:p>
                <a:r>
                  <a:rPr lang="tr-TR" dirty="0"/>
                  <a:t>Gama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𝐺𝑎𝑚𝑚𝑎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Γ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 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≥0,  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Γ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𝑑𝑠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𝑗𝑢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tr-TR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tr-TR" dirty="0"/>
              </a:p>
              <a:p>
                <a:r>
                  <a:rPr lang="tr-TR" dirty="0" err="1"/>
                  <a:t>Rayleigh</a:t>
                </a:r>
                <a:r>
                  <a:rPr lang="tr-TR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𝜎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2−</m:t>
                        </m:r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tr-TR" dirty="0"/>
              </a:p>
              <a:p>
                <a:pPr lvl="1"/>
                <a:endParaRPr lang="tr-TR" dirty="0"/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33670"/>
                <a:ext cx="7886700" cy="5486400"/>
              </a:xfrm>
              <a:blipFill>
                <a:blip r:embed="rId2"/>
                <a:stretch>
                  <a:fillRect l="-696" t="-211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2186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300"/>
          </a:xfrm>
        </p:spPr>
        <p:txBody>
          <a:bodyPr/>
          <a:lstStyle/>
          <a:p>
            <a:r>
              <a:rPr lang="tr-TR"/>
              <a:t>1.8 Ortak </a:t>
            </a:r>
            <a:r>
              <a:rPr lang="tr-TR" dirty="0"/>
              <a:t>Dağılım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/>
                  <a:t>Ortak toplamsal dağılım fonksiyonu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,∞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p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nary>
                          <m:nary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  <m:sup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d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…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nary>
                  </m:oMath>
                </a14:m>
                <a:r>
                  <a:rPr lang="tr-TR" dirty="0"/>
                  <a:t> (marjinal)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tr-TR" dirty="0"/>
                  <a:t> (marjinal)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[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+…+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tr-TR" dirty="0"/>
              </a:p>
              <a:p>
                <a:r>
                  <a:rPr lang="tr-TR" dirty="0"/>
                  <a:t>Bağımsızlık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r>
                  <a:rPr lang="tr-TR" dirty="0"/>
                  <a:t>Koşulu OYF: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𝑋𝑌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, −∞&lt;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tr-TR" dirty="0"/>
              </a:p>
              <a:p>
                <a:r>
                  <a:rPr lang="tr-TR" dirty="0"/>
                  <a:t>Koşullu beklenen değer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  <a:blipFill>
                <a:blip r:embed="rId2"/>
                <a:stretch>
                  <a:fillRect l="-1005" t="-214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1167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219355"/>
            <a:ext cx="7886700" cy="708300"/>
          </a:xfrm>
        </p:spPr>
        <p:txBody>
          <a:bodyPr>
            <a:normAutofit/>
          </a:bodyPr>
          <a:lstStyle/>
          <a:p>
            <a:r>
              <a:rPr lang="tr-TR" dirty="0"/>
              <a:t>1.10 İlinti ve </a:t>
            </a:r>
            <a:r>
              <a:rPr lang="tr-TR" dirty="0" err="1"/>
              <a:t>Kovaryans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0" y="927655"/>
                <a:ext cx="9011478" cy="5724936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/>
                  <a:t>İlinti: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e>
                    </m:d>
                  </m:oMath>
                </a14:m>
                <a:r>
                  <a:rPr lang="tr-TR" b="0" dirty="0"/>
                  <a:t>  (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tr-TR" dirty="0"/>
                  <a:t> ise X ve Y dik </a:t>
                </a:r>
                <a:r>
                  <a:rPr lang="tr-TR" b="0" dirty="0"/>
                  <a:t>)</a:t>
                </a:r>
              </a:p>
              <a:p>
                <a:r>
                  <a:rPr lang="tr-TR" dirty="0" err="1"/>
                  <a:t>Kovaryans</a:t>
                </a:r>
                <a:r>
                  <a:rPr lang="tr-TR" dirty="0"/>
                  <a:t>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tr-TR" dirty="0"/>
              </a:p>
              <a:p>
                <a:r>
                  <a:rPr lang="tr-TR" dirty="0"/>
                  <a:t>İlinti Katsayısı 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𝐶𝑜𝑣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𝑉𝑎𝑟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𝑉𝑎𝑟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rad>
                      </m:den>
                    </m:f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tr-TR" dirty="0"/>
                  <a:t> ise X ve Y ilintisiz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tr-TR" dirty="0"/>
                  <a:t> (</a:t>
                </a:r>
                <a:r>
                  <a:rPr lang="tr-TR" dirty="0" err="1"/>
                  <a:t>Schwarz</a:t>
                </a:r>
                <a:r>
                  <a:rPr lang="tr-TR" dirty="0"/>
                  <a:t> eşitsizliği)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𝑋𝑌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tr-TR" dirty="0"/>
                  <a:t> olması için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𝑎𝑌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tr-TR" dirty="0"/>
                  <a:t> olması gerekiyor.</a:t>
                </a:r>
              </a:p>
              <a:p>
                <a:r>
                  <a:rPr lang="tr-TR" dirty="0"/>
                  <a:t>X ve Y bağımsız ise aynı zamanda ilintisizdir</a:t>
                </a:r>
              </a:p>
              <a:p>
                <a:pPr lvl="1"/>
                <a:r>
                  <a:rPr lang="tr-TR" dirty="0"/>
                  <a:t>Tersi çoğu zaman geçerli değildir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tr-TR" b="0" dirty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</m:oMath>
                </a14:m>
                <a:endParaRPr lang="tr-TR" b="0" dirty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𝑎𝑐𝐶𝑜𝑣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tr-TR" b="0" dirty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+…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𝑉𝑎𝑟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𝐶𝑜𝑣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b="0" dirty="0"/>
              </a:p>
              <a:p>
                <a:pPr lvl="1"/>
                <a:r>
                  <a:rPr lang="tr-TR" dirty="0" err="1"/>
                  <a:t>İlintisizlik</a:t>
                </a:r>
                <a:r>
                  <a:rPr lang="tr-TR" dirty="0"/>
                  <a:t> var ise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+…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𝑉𝑎𝑟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27655"/>
                <a:ext cx="9011478" cy="5724936"/>
              </a:xfrm>
              <a:blipFill>
                <a:blip r:embed="rId2"/>
                <a:stretch>
                  <a:fillRect l="-1015" t="-2662" b="-121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1838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300"/>
          </a:xfrm>
        </p:spPr>
        <p:txBody>
          <a:bodyPr>
            <a:normAutofit/>
          </a:bodyPr>
          <a:lstStyle/>
          <a:p>
            <a:r>
              <a:rPr lang="tr-TR" dirty="0"/>
              <a:t>1.11 Matris Dönüşümleri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⋮</m:t>
                            </m:r>
                          </m:e>
                          <m:e>
                            <m:sSub>
                              <m:sSubPr>
                                <m:ctrlP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eqArr>
                      </m:e>
                    </m:d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tr-TR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b="0" i="1" dirty="0">
                    <a:latin typeface="Cambria Math" panose="02040503050406030204" pitchFamily="18" charset="0"/>
                  </a:rPr>
                  <a:t>, </a:t>
                </a:r>
                <a:r>
                  <a:rPr lang="tr-TR" b="0" dirty="0">
                    <a:latin typeface="Cambria Math" panose="02040503050406030204" pitchFamily="18" charset="0"/>
                  </a:rPr>
                  <a:t>vektörünün </a:t>
                </a:r>
                <a:r>
                  <a:rPr lang="tr-TR" b="0" dirty="0" err="1">
                    <a:latin typeface="Cambria Math" panose="02040503050406030204" pitchFamily="18" charset="0"/>
                  </a:rPr>
                  <a:t>pdf’i</a:t>
                </a:r>
                <a:endParaRPr lang="tr-TR" b="0" i="1" dirty="0">
                  <a:latin typeface="Cambria Math" panose="02040503050406030204" pitchFamily="18" charset="0"/>
                </a:endParaRPr>
              </a:p>
              <a:p>
                <a:r>
                  <a:rPr lang="tr-TR" b="0" dirty="0"/>
                  <a:t>Jacobian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tr-TR" dirty="0"/>
                  <a:t> tersi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d>
                      <m:dPr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tr-TR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tr-TR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d>
                      <m:dPr>
                        <m:begChr m:val="|"/>
                        <m:endChr m:val="|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  <m:d>
                          <m:dPr>
                            <m:ctrlPr>
                              <a:rPr lang="tr-T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tr-TR" dirty="0"/>
                  <a:t> </a:t>
                </a:r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73427"/>
                <a:ext cx="7886700" cy="5393634"/>
              </a:xfrm>
              <a:blipFill>
                <a:blip r:embed="rId2"/>
                <a:stretch>
                  <a:fillRect l="-1391" t="-45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03" y="5143950"/>
            <a:ext cx="8192247" cy="145563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454" y="3928577"/>
            <a:ext cx="2296200" cy="181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64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44" y="555071"/>
            <a:ext cx="8486900" cy="981925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44" y="3725259"/>
            <a:ext cx="8417534" cy="127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41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3447</TotalTime>
  <Words>180</Words>
  <Application>Microsoft Office PowerPoint</Application>
  <PresentationFormat>Ekran Gösterisi (4:3)</PresentationFormat>
  <Paragraphs>170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Office Teması</vt:lpstr>
      <vt:lpstr>ELE 574  RASTGELE SÜREÇLER</vt:lpstr>
      <vt:lpstr>Olasılık Kuramı ve Aksiyomlar</vt:lpstr>
      <vt:lpstr>PowerPoint Sunusu</vt:lpstr>
      <vt:lpstr>PowerPoint Sunusu</vt:lpstr>
      <vt:lpstr>Bağımsızlık ve Koşullu Olasılık</vt:lpstr>
      <vt:lpstr>Bağımsızlık ve Koşullu Olasılık</vt:lpstr>
      <vt:lpstr>PowerPoint Sunusu</vt:lpstr>
      <vt:lpstr>1.3 Olasılıksal Dağılımlar</vt:lpstr>
      <vt:lpstr>1.4 Rastgele Değişkenin Fonksiyonları</vt:lpstr>
      <vt:lpstr>PowerPoint Sunusu</vt:lpstr>
      <vt:lpstr>PowerPoint Sunusu</vt:lpstr>
      <vt:lpstr>Rastgele Sayıların Üretimi</vt:lpstr>
      <vt:lpstr>1.5 Beklenen Değer </vt:lpstr>
      <vt:lpstr>1.5 Beklenen Değer </vt:lpstr>
      <vt:lpstr>1.6 Sıkça Kullanılan Dağılımlar</vt:lpstr>
      <vt:lpstr>1.6 Sıkça Kullanılan Dağılımlar</vt:lpstr>
      <vt:lpstr>1.8 Ortak Dağılım</vt:lpstr>
      <vt:lpstr>1.10 İlinti ve Kovaryans</vt:lpstr>
      <vt:lpstr>1.11 Matris Dönüşümleri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 574  RASTGELE SÜREÇLER</dc:title>
  <dc:creator>samsung</dc:creator>
  <cp:lastModifiedBy>samsung</cp:lastModifiedBy>
  <cp:revision>65</cp:revision>
  <dcterms:created xsi:type="dcterms:W3CDTF">2016-06-25T20:28:17Z</dcterms:created>
  <dcterms:modified xsi:type="dcterms:W3CDTF">2016-09-23T20:37:27Z</dcterms:modified>
</cp:coreProperties>
</file>